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hXEPtEXrWKl/D3uwWl34kXmDVA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F29952-989B-4BD8-9D15-FCE60730E7B6}">
  <a:tblStyle styleId="{A1F29952-989B-4BD8-9D15-FCE60730E7B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sychiatricnews.net/news/articleView.html?idxno=30115" TargetMode="External"/><Relationship Id="rId3" Type="http://schemas.openxmlformats.org/officeDocument/2006/relationships/hyperlink" Target="http://kstss.kr/?p=1370" TargetMode="External"/><Relationship Id="rId4" Type="http://schemas.openxmlformats.org/officeDocument/2006/relationships/hyperlink" Target="https://post.naver.com/viewer/postView.nhn?volumeNo=30172861&amp;memberNo=40708925&amp;vType=VERTICAL" TargetMode="External"/><Relationship Id="rId5" Type="http://schemas.openxmlformats.org/officeDocument/2006/relationships/hyperlink" Target="https://blog.naver.com/saraminapp/222190405491" TargetMode="External"/><Relationship Id="rId6" Type="http://schemas.openxmlformats.org/officeDocument/2006/relationships/hyperlink" Target="https://blog.naver.com/saraminapp/222200919343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38a966789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d38a966789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단발성 대화 같은 경우에는 비교적 온건한 데이터를 취사선택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이외에 시대성을 강하게 띄는 고유명사, 시대정을 강하게 띄는 감정으로 레이블링 된 문장, 레이블링이 정상적이지 않은 문장, 비속어, 비문 등이 다수 존재.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연속성 대화 데이터셋 같은 경우에는 연속적인 대화에서만  명확히 감정이 레이블링 될 수 있는 문장이 굉장히 많았고, 구어체였으며,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레이블링마다 데이터 수의 차이가 심하게 났음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이러한 설명을 텍스트로 굳이 집어넣지 않았음</a:t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38a966789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d38a966789_5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35a0cbd4f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여긴 따로 설명할만한게 없긴한데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hanspell은 설명대로 네이버 맞춤법 검사기를 이용한 파이썬용 한글 맞춤법 검사 라이브러리로 대부분의 잘못된 띄어쓰기나 단어를 문법에 맞게 고쳐준다.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pykospacing은 한국어 띄어쓰기를 진행해주는 패키지로, hanspell 또한 동일한 기능을 포함하고 있지만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일부 비문의 경우 제대로 띄어쓰기가 진행되지 않는 문제가 있어서 그러한 부분을 보완해주기 위해서 사용.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d35a0cbd4f_4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38a966789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d38a966789_1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35a0cbd4f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Okt(Open Korean Text) - (구)트위터 형태소 분석기, 트위터에서 만든 오픈소스 한국어 처리기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mecab, khaiii와 다르게 명사를 일반명사, 고유명사, 의존명사로 세분화해서 분류하지 않는다.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MeCab - 기존에 구글 일본어 입력 프로젝트 작업의 일환, 은전한잎 프로젝트로 한국어로도 사용할 수 있도록 mecab-ko로 변형하였음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Khaiii(Kakao Hangul Analyzer III) - 카카오의 딥러닝 기반 형태소 분석기로 좋은 성능을 가지고 있다고 알려져 있어서 가져와 사용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Kkma - 서울대학교 IDS 연구실에서 만든 꼬꼬마 세종 말뭉치 활용 시스템. 기존에 존재하는 세종 말뭉치를 활용하기 위한 시스템으로 형태소 분석기를 포함</a:t>
            </a:r>
            <a:endParaRPr/>
          </a:p>
        </p:txBody>
      </p:sp>
      <p:sp>
        <p:nvSpPr>
          <p:cNvPr id="298" name="Google Shape;298;gd35a0cbd4f_4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38a966789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d38a966789_1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35a0cbd4f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d35a0cbd4f_4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38a96678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d38a966789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38a9667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BiLSTM성능 개선의 예시가 있으면 좋겠음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ex. RNN은 22% → 38% 개선 </a:t>
            </a:r>
            <a:endParaRPr/>
          </a:p>
        </p:txBody>
      </p:sp>
      <p:sp>
        <p:nvSpPr>
          <p:cNvPr id="360" name="Google Shape;360;gd38a96678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27807c7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3" name="Google Shape;373;gd427807c77_3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42c8ab2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다음 페이지에 모델 별 성능변화를 선그래프로 보여주는 것도 괜찮은 것 같음</a:t>
            </a:r>
            <a:r>
              <a:rPr lang="en-US">
                <a:solidFill>
                  <a:srgbClr val="CC0000"/>
                </a:solidFill>
              </a:rPr>
              <a:t> (스토리 보드 p.11에 예시 첨부)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3" name="Google Shape;383;gd42c8ab29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42c8ab29f_4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42c8ab29f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사진은 Word2Vec, 사전 학습된 Word2Vec, Embedding Layer 세 가지 비교할 때 사용하면 될 것 같습니다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Embedding acc : 76.47%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Word2Vec acc : 76.66%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Pre-trained Word2Vec acc : 74.81%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38a966789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38a96678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사진은 dim 바꾼 거랑 sg 바꾼 거 설명할 때 필요할 것 같아요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이런 식으로 수정한 부분 표시해서 보여주면 좋을 것 같습니다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sg=0 (CBOW) acc : 75.06%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</a:rPr>
              <a:t>dim=100 (Word2Vec) acc : 75.89%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</a:rPr>
              <a:t>dim=300 (Word2Vec) acc : 76.22%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38a966789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38a96678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길이 x 이하인 문장 비율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max_len = 40 : 96.295%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max_len = 50 : 98.016%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max_len = 60 : 98.786%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max_len = 70 : 99.302%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-----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max len = x일 때 정확도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max_len = 40 acc : 76.36%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max_len = 50 acc : 76.66%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max_len = 60 acc : 76.30%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max_len = 70 acc : 76.14%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38a966789_2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d38a96678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777777"/>
                </a:solidFill>
                <a:highlight>
                  <a:srgbClr val="FFFFFF"/>
                </a:highlight>
              </a:rPr>
              <a:t>단어 집합의 크기 : 27694</a:t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777777"/>
                </a:solidFill>
                <a:highlight>
                  <a:srgbClr val="FFFFFF"/>
                </a:highlight>
              </a:rPr>
              <a:t>등장 빈도가 1번 이하인 단어의 수: 14367</a:t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77777"/>
                </a:solidFill>
                <a:highlight>
                  <a:srgbClr val="FFFFFF"/>
                </a:highlight>
              </a:rPr>
              <a:t>단어 집합에서 희귀 단어의 비율: 51.87766303170361</a:t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acc : 76.22%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76.47 희귀단어를 빼지 않았을 경우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&gt; 이전 코드는 모든 단어를 학습시킨거고 이 코드로 1번 이하로 등장하는 단어의 수, 비율을 확인하고 희귀 단어는 제외한 후 모델링 한 정확도가 76.22%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38a966789_1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d38a966789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427807c77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d427807c77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38a966789_4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38a966789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42c8ab29f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d42c8ab29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42c8ab29f_9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42c8ab29f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42c8ab29f_9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42c8ab29f_9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42c8ab29f_9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42c8ab29f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42c8ab29f_9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d42c8ab29f_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42c8ab29f_9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42c8ab29f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42c8ab29f_9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42c8ab29f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뭐가 나은가요? 전 이거요!(용현) 오케이이이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38a96678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d38a966789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38a966789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[사진 3장 설명 흐름] - </a:t>
            </a:r>
            <a:r>
              <a:rPr lang="en-US" sz="1200">
                <a:solidFill>
                  <a:srgbClr val="CC0000"/>
                </a:solidFill>
              </a:rPr>
              <a:t>애니메이션 적용된 상태입니다.</a:t>
            </a:r>
            <a:endParaRPr sz="1200">
              <a:solidFill>
                <a:srgbClr val="CC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첫 번째 사진 : 정신 건강의 중요성, 나의 상태는 주변 사람들에게 영향을 끼치고, 나아가 사회까지도 영향을 끼친다.</a:t>
            </a:r>
            <a:r>
              <a:rPr lang="en-US" sz="1200"/>
              <a:t>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C0000"/>
                </a:solidFill>
              </a:rPr>
              <a:t>한번 클릭하면, 첫 번째 사진 사라지고, 두 번째 사진 나옴</a:t>
            </a:r>
            <a:endParaRPr sz="1200">
              <a:solidFill>
                <a:srgbClr val="CC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 2.     </a:t>
            </a:r>
            <a:r>
              <a:rPr lang="en-US" sz="1200"/>
              <a:t>두 번째 사진 : 다행히 현대인들은 점점 정신건강에 주목하고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         있고, 대표적인 예로 코로나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         블루를 스스로 인지하는 사람들이 많다는 것을 들 수 있다.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C0000"/>
                </a:solidFill>
              </a:rPr>
              <a:t>한번 더 클릭하면, 두 번째 사진 사라지고, 세 번째 사진 나옴</a:t>
            </a:r>
            <a:endParaRPr sz="1200">
              <a:solidFill>
                <a:srgbClr val="CC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 3.   </a:t>
            </a:r>
            <a:r>
              <a:rPr lang="en-US" sz="1200">
                <a:solidFill>
                  <a:srgbClr val="CC0000"/>
                </a:solidFill>
              </a:rPr>
              <a:t>  </a:t>
            </a:r>
            <a:r>
              <a:rPr lang="en-US" sz="1200"/>
              <a:t>세번째 사진 : 부정적인 심리 상태를 개선하고 싶다면, 가장 먼저 해야 하는 것은 그것을 스스로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         인지하는 것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          ⇒ 인지를 돕는 데에 AI 무드 다이어리가 활용될 수 있다.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출처 &amp; 참고자료: 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>
                <a:solidFill>
                  <a:srgbClr val="323F4F"/>
                </a:solidFill>
              </a:rPr>
              <a:t>우울하게 하는 계기를 찾는 것이 중요 :</a:t>
            </a:r>
            <a:r>
              <a:rPr lang="en-US" u="sng">
                <a:solidFill>
                  <a:srgbClr val="323F4F"/>
                </a:solidFill>
              </a:rPr>
              <a:t> </a:t>
            </a:r>
            <a:r>
              <a:rPr lang="en-US" u="sng">
                <a:solidFill>
                  <a:schemeClr val="hlink"/>
                </a:solidFill>
              </a:rPr>
              <a:t>    :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http://www.psychiatricnews.net/news/articleView.html?idxno=30115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코로나19 국민정신건강 실태조사: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http://kstss.kr/?p=1370</a:t>
            </a:r>
            <a:r>
              <a:rPr lang="en-US"/>
              <a:t>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코로나 블루가 정신건강에 미치는 악영향: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https://post.naver.com/viewer/postView.nhn?volumeNo=30172861&amp;memberNo=40708925&amp;vType=VERTICAL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코로나 블루의 사회적 악영향 출처 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https://blog.naver.com/saraminapp/222190405491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취업 경쟁률 2배 출처: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https://blog.naver.com/saraminapp/222200919343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기업 경영난 출처: https://blog.naver.com/saraminapp/222204941112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d38a966789_3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말로 풀어내는 부분이 중요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기존 무드 다이어리에 대한 설명 : 사용자 스스로 체크</a:t>
            </a:r>
            <a:endParaRPr sz="700"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35a0cbd4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[설명 흐름]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왼쪽 설명글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사용자의 감정 상태를 통해 정확한 인사이트를 도출하려면, 사용자가 스스로 인지하는 부분 +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스스로도 몰랐던 부분을 모두 알아야 한다고 판단.  기존의 무드 다이어리는 전자를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충족시키지만, AI를 통해 후자까지 충족시킬 수 있다.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오른쪽 위 프로세스 도식화 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CC0000"/>
                </a:solidFill>
              </a:rPr>
              <a:t>(애니메이션이 적용된 상태입니다.) 원본 이미지는 스토리보드에 올리겠습니다.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한번 클릭하면</a:t>
            </a:r>
            <a:r>
              <a:rPr lang="en-US"/>
              <a:t>, (단어1, 단어2)가 (부정, 긍정)으로 대체 됨. </a:t>
            </a:r>
            <a:r>
              <a:rPr b="1" lang="en-US" sz="1300">
                <a:solidFill>
                  <a:schemeClr val="dk1"/>
                </a:solidFill>
              </a:rPr>
              <a:t>→</a:t>
            </a:r>
            <a:r>
              <a:rPr lang="en-US" sz="1200" u="sng">
                <a:solidFill>
                  <a:schemeClr val="dk1"/>
                </a:solidFill>
              </a:rPr>
              <a:t> 단어 단위로 분석해서 문장별 감정을 알려준다는 설명</a:t>
            </a:r>
            <a:r>
              <a:rPr b="1" lang="en-US" sz="12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C0000"/>
                </a:solidFill>
              </a:rPr>
              <a:t>한번 더 클릭하면,</a:t>
            </a:r>
            <a:r>
              <a:rPr lang="en-US" sz="1200">
                <a:solidFill>
                  <a:schemeClr val="dk1"/>
                </a:solidFill>
              </a:rPr>
              <a:t> (단어1,단어2)가 사라지고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문장1 밑의 (부정, 긍정)이 사라지고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(문장1, 문장2)가 (부정, 긍정)으로 대체 됨</a:t>
            </a:r>
            <a:r>
              <a:rPr b="1" lang="en-US" sz="1300">
                <a:solidFill>
                  <a:schemeClr val="dk1"/>
                </a:solidFill>
              </a:rPr>
              <a:t> </a:t>
            </a:r>
            <a:r>
              <a:rPr b="1" lang="en-US" sz="1300">
                <a:solidFill>
                  <a:schemeClr val="dk1"/>
                </a:solidFill>
              </a:rPr>
              <a:t>→ </a:t>
            </a:r>
            <a:r>
              <a:rPr lang="en-US" sz="1200" u="sng">
                <a:solidFill>
                  <a:schemeClr val="dk1"/>
                </a:solidFill>
              </a:rPr>
              <a:t>종합 판단에 대한 설명</a:t>
            </a:r>
            <a:endParaRPr sz="1200" u="sng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 sz="1200">
                <a:solidFill>
                  <a:schemeClr val="dk1"/>
                </a:solidFill>
              </a:rPr>
              <a:t>오른쪽 아래 예상 활용 분야 도식화 : 엔터테인먼트, 의학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활용 예상 프로세스 (</a:t>
            </a: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부정감정 → 추천 → 반복적이면 알림 서비스 → 병원 추천</a:t>
            </a:r>
            <a:r>
              <a:rPr lang="en-US" sz="1200"/>
              <a:t>)</a:t>
            </a:r>
            <a:endParaRPr sz="900"/>
          </a:p>
        </p:txBody>
      </p:sp>
      <p:sp>
        <p:nvSpPr>
          <p:cNvPr id="159" name="Google Shape;159;gd35a0cbd4f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35a0cbd4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d35a0cbd4f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34"/>
          <p:cNvGrpSpPr/>
          <p:nvPr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16" name="Google Shape;16;p34"/>
            <p:cNvSpPr/>
            <p:nvPr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4"/>
            <p:cNvSpPr txBox="1"/>
            <p:nvPr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ⓒSaebyeol Yu. Saebyeol’s PowerPoint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4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4.jpg"/><Relationship Id="rId6" Type="http://schemas.openxmlformats.org/officeDocument/2006/relationships/image" Target="../media/image20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"/>
          <p:cNvGrpSpPr/>
          <p:nvPr/>
        </p:nvGrpSpPr>
        <p:grpSpPr>
          <a:xfrm>
            <a:off x="2801694" y="1926572"/>
            <a:ext cx="6588600" cy="3077909"/>
            <a:chOff x="2801694" y="1681079"/>
            <a:chExt cx="6588600" cy="3077909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3220804" y="4112488"/>
              <a:ext cx="575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</a:rPr>
                <a:t>독심술 하는 1조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2801694" y="1681079"/>
              <a:ext cx="65886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600">
                  <a:solidFill>
                    <a:schemeClr val="lt1"/>
                  </a:solidFill>
                </a:rPr>
                <a:t>AI MOOD DIARY</a:t>
              </a:r>
              <a:endParaRPr/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gd38a966789_4_4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" name="Google Shape;234;gd38a966789_4_4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d38a966789_4_4"/>
          <p:cNvSpPr txBox="1"/>
          <p:nvPr/>
        </p:nvSpPr>
        <p:spPr>
          <a:xfrm flipH="1">
            <a:off x="1005722" y="174504"/>
            <a:ext cx="376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수행절차 및 방법 </a:t>
            </a:r>
            <a:endParaRPr/>
          </a:p>
        </p:txBody>
      </p:sp>
      <p:grpSp>
        <p:nvGrpSpPr>
          <p:cNvPr id="236" name="Google Shape;236;gd38a966789_4_4"/>
          <p:cNvGrpSpPr/>
          <p:nvPr/>
        </p:nvGrpSpPr>
        <p:grpSpPr>
          <a:xfrm>
            <a:off x="1577400" y="1564640"/>
            <a:ext cx="9037299" cy="1155600"/>
            <a:chOff x="1186299" y="1595120"/>
            <a:chExt cx="9037299" cy="1155600"/>
          </a:xfrm>
        </p:grpSpPr>
        <p:sp>
          <p:nvSpPr>
            <p:cNvPr id="237" name="Google Shape;237;gd38a966789_4_4"/>
            <p:cNvSpPr/>
            <p:nvPr/>
          </p:nvSpPr>
          <p:spPr>
            <a:xfrm>
              <a:off x="1186299" y="1595120"/>
              <a:ext cx="1155600" cy="115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d38a966789_4_4"/>
            <p:cNvSpPr/>
            <p:nvPr/>
          </p:nvSpPr>
          <p:spPr>
            <a:xfrm>
              <a:off x="2570598" y="1595120"/>
              <a:ext cx="7653000" cy="115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d38a966789_4_4"/>
            <p:cNvSpPr txBox="1"/>
            <p:nvPr/>
          </p:nvSpPr>
          <p:spPr>
            <a:xfrm>
              <a:off x="1500291" y="1757468"/>
              <a:ext cx="527700" cy="83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d38a966789_4_4"/>
            <p:cNvSpPr txBox="1"/>
            <p:nvPr/>
          </p:nvSpPr>
          <p:spPr>
            <a:xfrm>
              <a:off x="2908300" y="1849800"/>
              <a:ext cx="3660000" cy="64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</a:rPr>
                <a:t>Datasets</a:t>
              </a:r>
              <a:endParaRPr/>
            </a:p>
          </p:txBody>
        </p:sp>
      </p:grpSp>
      <p:grpSp>
        <p:nvGrpSpPr>
          <p:cNvPr id="241" name="Google Shape;241;gd38a966789_4_4"/>
          <p:cNvGrpSpPr/>
          <p:nvPr/>
        </p:nvGrpSpPr>
        <p:grpSpPr>
          <a:xfrm>
            <a:off x="1577400" y="3145793"/>
            <a:ext cx="9037299" cy="1155600"/>
            <a:chOff x="1186299" y="1595120"/>
            <a:chExt cx="9037299" cy="1155600"/>
          </a:xfrm>
        </p:grpSpPr>
        <p:sp>
          <p:nvSpPr>
            <p:cNvPr id="242" name="Google Shape;242;gd38a966789_4_4"/>
            <p:cNvSpPr/>
            <p:nvPr/>
          </p:nvSpPr>
          <p:spPr>
            <a:xfrm>
              <a:off x="1186299" y="1595120"/>
              <a:ext cx="1155600" cy="115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d38a966789_4_4"/>
            <p:cNvSpPr/>
            <p:nvPr/>
          </p:nvSpPr>
          <p:spPr>
            <a:xfrm>
              <a:off x="2570598" y="1595120"/>
              <a:ext cx="7653000" cy="115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d38a966789_4_4"/>
            <p:cNvSpPr txBox="1"/>
            <p:nvPr/>
          </p:nvSpPr>
          <p:spPr>
            <a:xfrm>
              <a:off x="1500291" y="1757468"/>
              <a:ext cx="527700" cy="83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d38a966789_4_4"/>
            <p:cNvSpPr txBox="1"/>
            <p:nvPr/>
          </p:nvSpPr>
          <p:spPr>
            <a:xfrm>
              <a:off x="2908300" y="1849800"/>
              <a:ext cx="3660000" cy="64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</a:rPr>
                <a:t>Preprocessing</a:t>
              </a:r>
              <a:endParaRPr/>
            </a:p>
          </p:txBody>
        </p:sp>
      </p:grpSp>
      <p:grpSp>
        <p:nvGrpSpPr>
          <p:cNvPr id="246" name="Google Shape;246;gd38a966789_4_4"/>
          <p:cNvGrpSpPr/>
          <p:nvPr/>
        </p:nvGrpSpPr>
        <p:grpSpPr>
          <a:xfrm>
            <a:off x="1574800" y="4726946"/>
            <a:ext cx="9037299" cy="1155600"/>
            <a:chOff x="1186299" y="1595120"/>
            <a:chExt cx="9037299" cy="1155600"/>
          </a:xfrm>
        </p:grpSpPr>
        <p:sp>
          <p:nvSpPr>
            <p:cNvPr id="247" name="Google Shape;247;gd38a966789_4_4"/>
            <p:cNvSpPr/>
            <p:nvPr/>
          </p:nvSpPr>
          <p:spPr>
            <a:xfrm>
              <a:off x="1186299" y="1595120"/>
              <a:ext cx="1155600" cy="115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d38a966789_4_4"/>
            <p:cNvSpPr/>
            <p:nvPr/>
          </p:nvSpPr>
          <p:spPr>
            <a:xfrm>
              <a:off x="2570598" y="1595120"/>
              <a:ext cx="7653000" cy="115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d38a966789_4_4"/>
            <p:cNvSpPr txBox="1"/>
            <p:nvPr/>
          </p:nvSpPr>
          <p:spPr>
            <a:xfrm>
              <a:off x="1500291" y="1757468"/>
              <a:ext cx="527700" cy="83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d38a966789_4_4"/>
            <p:cNvSpPr txBox="1"/>
            <p:nvPr/>
          </p:nvSpPr>
          <p:spPr>
            <a:xfrm>
              <a:off x="2908300" y="1849800"/>
              <a:ext cx="3660000" cy="64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</a:rPr>
                <a:t>Modeling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1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10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"/>
          <p:cNvSpPr txBox="1"/>
          <p:nvPr/>
        </p:nvSpPr>
        <p:spPr>
          <a:xfrm flipH="1">
            <a:off x="1005722" y="174504"/>
            <a:ext cx="376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Datasets</a:t>
            </a:r>
            <a:endParaRPr/>
          </a:p>
        </p:txBody>
      </p:sp>
      <p:pic>
        <p:nvPicPr>
          <p:cNvPr id="258" name="Google Shape;2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650" y="1129700"/>
            <a:ext cx="2918550" cy="11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0"/>
          <p:cNvSpPr txBox="1"/>
          <p:nvPr/>
        </p:nvSpPr>
        <p:spPr>
          <a:xfrm flipH="1">
            <a:off x="4942550" y="1235563"/>
            <a:ext cx="6158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감정정보가 레이블링 된 단발성 대화 데이터셋.xlsx</a:t>
            </a:r>
            <a:endParaRPr b="1" sz="1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감정정보가 레이블링 된 연속성 대화 데이터셋.xlsx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260" name="Google Shape;2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63" y="2914805"/>
            <a:ext cx="4507175" cy="246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425" y="3071575"/>
            <a:ext cx="6732099" cy="21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gd38a966789_5_6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gd38a966789_5_67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d38a966789_5_67"/>
          <p:cNvSpPr txBox="1"/>
          <p:nvPr/>
        </p:nvSpPr>
        <p:spPr>
          <a:xfrm flipH="1">
            <a:off x="1005700" y="174500"/>
            <a:ext cx="1105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Preprocessing 1 - </a:t>
            </a:r>
            <a:r>
              <a:rPr b="1" lang="en-US" sz="3000">
                <a:solidFill>
                  <a:srgbClr val="002540"/>
                </a:solidFill>
              </a:rPr>
              <a:t>데이터 선정 기준 수립과 수작업 전처리</a:t>
            </a:r>
            <a:endParaRPr sz="800"/>
          </a:p>
        </p:txBody>
      </p:sp>
      <p:pic>
        <p:nvPicPr>
          <p:cNvPr id="269" name="Google Shape;269;gd38a966789_5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62" y="1872475"/>
            <a:ext cx="6111425" cy="12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d38a966789_5_67"/>
          <p:cNvSpPr txBox="1"/>
          <p:nvPr/>
        </p:nvSpPr>
        <p:spPr>
          <a:xfrm flipH="1">
            <a:off x="367825" y="3658850"/>
            <a:ext cx="61113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US" sz="1700">
                <a:solidFill>
                  <a:schemeClr val="dk1"/>
                </a:solidFill>
              </a:rPr>
              <a:t>감정 오분류 문장 레이블링 정정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US" sz="1700">
                <a:solidFill>
                  <a:schemeClr val="dk1"/>
                </a:solidFill>
              </a:rPr>
              <a:t>학습에 영향을 크게 줄 수 있을 만한 고유명사 삭제 여부 결정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US" sz="1700">
                <a:solidFill>
                  <a:schemeClr val="dk1"/>
                </a:solidFill>
              </a:rPr>
              <a:t>비하, 칭찬 목적으로 변용된 고유명사 보존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US" sz="1700">
                <a:solidFill>
                  <a:schemeClr val="dk1"/>
                </a:solidFill>
              </a:rPr>
              <a:t>외래어, 비속어, 유행어 포함 문장 상의 후 삭제 여부 결정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US" sz="1700">
                <a:solidFill>
                  <a:schemeClr val="dk1"/>
                </a:solidFill>
              </a:rPr>
              <a:t>오탈자 수정, 띄어 쓰기 수정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1" name="Google Shape;271;gd38a966789_5_67"/>
          <p:cNvSpPr/>
          <p:nvPr/>
        </p:nvSpPr>
        <p:spPr>
          <a:xfrm>
            <a:off x="6479188" y="4328000"/>
            <a:ext cx="743400" cy="1210500"/>
          </a:xfrm>
          <a:prstGeom prst="rightArrow">
            <a:avLst>
              <a:gd fmla="val 43552" name="adj1"/>
              <a:gd fmla="val 51041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d38a966789_5_67"/>
          <p:cNvSpPr txBox="1"/>
          <p:nvPr/>
        </p:nvSpPr>
        <p:spPr>
          <a:xfrm flipH="1">
            <a:off x="7222600" y="4379150"/>
            <a:ext cx="483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보유한 데이터의 특징 확인 및 수정과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전처리 패키지에 넣기 전 정리</a:t>
            </a:r>
            <a:endParaRPr b="1" sz="2200">
              <a:solidFill>
                <a:schemeClr val="dk1"/>
              </a:solidFill>
            </a:endParaRPr>
          </a:p>
        </p:txBody>
      </p:sp>
      <p:cxnSp>
        <p:nvCxnSpPr>
          <p:cNvPr id="273" name="Google Shape;273;gd38a966789_5_67"/>
          <p:cNvCxnSpPr/>
          <p:nvPr/>
        </p:nvCxnSpPr>
        <p:spPr>
          <a:xfrm flipH="1" rot="10800000">
            <a:off x="356600" y="1725700"/>
            <a:ext cx="817800" cy="63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" name="Google Shape;274;gd38a966789_5_67"/>
          <p:cNvSpPr txBox="1"/>
          <p:nvPr/>
        </p:nvSpPr>
        <p:spPr>
          <a:xfrm>
            <a:off x="367775" y="1110800"/>
            <a:ext cx="649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데이터 선정 기준, 직접 전처리, 감정 분류 정의</a:t>
            </a:r>
            <a:endParaRPr b="1" sz="1900"/>
          </a:p>
        </p:txBody>
      </p:sp>
      <p:pic>
        <p:nvPicPr>
          <p:cNvPr id="275" name="Google Shape;275;gd38a966789_5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563" y="1725700"/>
            <a:ext cx="53911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gd35a0cbd4f_4_2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gd35a0cbd4f_4_22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d35a0cbd4f_4_22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Preprocessing 2 - </a:t>
            </a:r>
            <a:r>
              <a:rPr b="1" lang="en-US" sz="3000">
                <a:solidFill>
                  <a:srgbClr val="002540"/>
                </a:solidFill>
              </a:rPr>
              <a:t>맞춤법 교정과 띄어쓰기 패키지</a:t>
            </a:r>
            <a:r>
              <a:rPr b="1" lang="en-US" sz="3200">
                <a:solidFill>
                  <a:srgbClr val="002540"/>
                </a:solidFill>
              </a:rPr>
              <a:t> </a:t>
            </a:r>
            <a:endParaRPr sz="1000"/>
          </a:p>
        </p:txBody>
      </p:sp>
      <p:pic>
        <p:nvPicPr>
          <p:cNvPr id="283" name="Google Shape;283;gd35a0cbd4f_4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58" y="3824925"/>
            <a:ext cx="3153242" cy="161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d35a0cbd4f_4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450" y="1754304"/>
            <a:ext cx="5365338" cy="171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d35a0cbd4f_4_22"/>
          <p:cNvSpPr txBox="1"/>
          <p:nvPr/>
        </p:nvSpPr>
        <p:spPr>
          <a:xfrm flipH="1">
            <a:off x="7261400" y="2022225"/>
            <a:ext cx="1821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불용어 처리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286" name="Google Shape;286;gd35a0cbd4f_4_22"/>
          <p:cNvSpPr txBox="1"/>
          <p:nvPr/>
        </p:nvSpPr>
        <p:spPr>
          <a:xfrm flipH="1">
            <a:off x="7261400" y="2844800"/>
            <a:ext cx="4063800" cy="2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다양한 불용어 사전을 검색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⇒ 본 프로젝트의 데이터 셋에서는 의미를  갖는 단어들이 불용어로 지정되어 있는 경우를 다수 확인, 사용하지 않는 것이 적합하다고 판단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gd38a966789_1_111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" name="Google Shape;292;gd38a966789_1_111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d38a966789_1_111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Preprocessing2 - </a:t>
            </a:r>
            <a:r>
              <a:rPr b="1" lang="en-US" sz="3000">
                <a:solidFill>
                  <a:srgbClr val="002540"/>
                </a:solidFill>
              </a:rPr>
              <a:t>Code</a:t>
            </a:r>
            <a:endParaRPr sz="800"/>
          </a:p>
        </p:txBody>
      </p:sp>
      <p:pic>
        <p:nvPicPr>
          <p:cNvPr id="294" name="Google Shape;294;gd38a966789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25" y="1436950"/>
            <a:ext cx="9210749" cy="21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d38a966789_1_111"/>
          <p:cNvSpPr txBox="1"/>
          <p:nvPr/>
        </p:nvSpPr>
        <p:spPr>
          <a:xfrm flipH="1">
            <a:off x="2153850" y="4005725"/>
            <a:ext cx="8157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정규표현식 처리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100개의 샘플 문장을 다양한 방식으로 정규표현식 처리를 진행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직접 정답을 만들어 비교하여 정확도가 가장 높은 방식을 채택 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gd35a0cbd4f_4_36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1" name="Google Shape;301;gd35a0cbd4f_4_36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d35a0cbd4f_4_36"/>
          <p:cNvSpPr txBox="1"/>
          <p:nvPr/>
        </p:nvSpPr>
        <p:spPr>
          <a:xfrm flipH="1">
            <a:off x="1005900" y="174500"/>
            <a:ext cx="1118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Preprocessing 3 </a:t>
            </a:r>
            <a:r>
              <a:rPr b="1" lang="en-US" sz="3000">
                <a:solidFill>
                  <a:srgbClr val="002540"/>
                </a:solidFill>
              </a:rPr>
              <a:t>- </a:t>
            </a:r>
            <a:r>
              <a:rPr b="1" lang="en-US" sz="3600">
                <a:solidFill>
                  <a:srgbClr val="002540"/>
                </a:solidFill>
              </a:rPr>
              <a:t>Morpheme analysis(형태소 분석</a:t>
            </a:r>
            <a:r>
              <a:rPr b="1" lang="en-US" sz="3000">
                <a:solidFill>
                  <a:srgbClr val="002540"/>
                </a:solidFill>
              </a:rPr>
              <a:t>)</a:t>
            </a:r>
            <a:endParaRPr sz="3000"/>
          </a:p>
        </p:txBody>
      </p:sp>
      <p:sp>
        <p:nvSpPr>
          <p:cNvPr id="303" name="Google Shape;303;gd35a0cbd4f_4_36"/>
          <p:cNvSpPr txBox="1"/>
          <p:nvPr/>
        </p:nvSpPr>
        <p:spPr>
          <a:xfrm flipH="1">
            <a:off x="1032225" y="1354850"/>
            <a:ext cx="42330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Kkma </a:t>
            </a:r>
            <a:r>
              <a:rPr lang="en-US" sz="1800">
                <a:solidFill>
                  <a:schemeClr val="dk1"/>
                </a:solidFill>
              </a:rPr>
              <a:t>: 문장이 많아 분할해야 하는  문제가 있으므로 제외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Okt : </a:t>
            </a:r>
            <a:r>
              <a:rPr lang="en-US" sz="1800">
                <a:solidFill>
                  <a:schemeClr val="dk1"/>
                </a:solidFill>
              </a:rPr>
              <a:t>형태소를 세분화 하는 능력이 다른 분석기에 비해 떨어지기 때문에 제외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MeCab, Khaiii : </a:t>
            </a:r>
            <a:r>
              <a:rPr lang="en-US" sz="1800">
                <a:solidFill>
                  <a:schemeClr val="dk1"/>
                </a:solidFill>
              </a:rPr>
              <a:t>비슷한 성능을 보이기 때문에 형태소 분석 결과 비교 코드 작성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04" name="Google Shape;304;gd35a0cbd4f_4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00" y="4026650"/>
            <a:ext cx="10335601" cy="20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d35a0cbd4f_4_36"/>
          <p:cNvSpPr txBox="1"/>
          <p:nvPr/>
        </p:nvSpPr>
        <p:spPr>
          <a:xfrm flipH="1">
            <a:off x="6926775" y="1651550"/>
            <a:ext cx="4233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MeCab : </a:t>
            </a:r>
            <a:r>
              <a:rPr lang="en-US" sz="1800">
                <a:solidFill>
                  <a:schemeClr val="dk1"/>
                </a:solidFill>
              </a:rPr>
              <a:t>단위 명사(회, 장, 년..)를 구분하는데 탁월↑, Unknown이 간혹 있기도 함↓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Khaiii : </a:t>
            </a:r>
            <a:r>
              <a:rPr lang="en-US" sz="1800">
                <a:solidFill>
                  <a:schemeClr val="dk1"/>
                </a:solidFill>
              </a:rPr>
              <a:t>세분화에 탁월↑, 의미 있는 단어를 잘 묶음↑  </a:t>
            </a:r>
            <a:r>
              <a:rPr b="1" lang="en-US" sz="1800">
                <a:solidFill>
                  <a:schemeClr val="dk1"/>
                </a:solidFill>
              </a:rPr>
              <a:t>⇒ </a:t>
            </a:r>
            <a:r>
              <a:rPr b="1" lang="en-US" sz="1900"/>
              <a:t>전처리 패키지를 Khaiii로 결정</a:t>
            </a:r>
            <a:endParaRPr b="1" sz="2700"/>
          </a:p>
        </p:txBody>
      </p:sp>
      <p:sp>
        <p:nvSpPr>
          <p:cNvPr id="306" name="Google Shape;306;gd35a0cbd4f_4_36"/>
          <p:cNvSpPr/>
          <p:nvPr/>
        </p:nvSpPr>
        <p:spPr>
          <a:xfrm>
            <a:off x="5724288" y="2044100"/>
            <a:ext cx="743400" cy="12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gd38a966789_1_12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" name="Google Shape;312;gd38a966789_1_122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d38a966789_1_122"/>
          <p:cNvSpPr txBox="1"/>
          <p:nvPr/>
        </p:nvSpPr>
        <p:spPr>
          <a:xfrm flipH="1">
            <a:off x="1005750" y="174500"/>
            <a:ext cx="97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Preprocessing 3 - Morpheme analysis Code</a:t>
            </a:r>
            <a:endParaRPr/>
          </a:p>
        </p:txBody>
      </p:sp>
      <p:sp>
        <p:nvSpPr>
          <p:cNvPr id="314" name="Google Shape;314;gd38a966789_1_122"/>
          <p:cNvSpPr txBox="1"/>
          <p:nvPr/>
        </p:nvSpPr>
        <p:spPr>
          <a:xfrm flipH="1">
            <a:off x="2166800" y="1452875"/>
            <a:ext cx="1359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Khaiii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315" name="Google Shape;315;gd38a966789_1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27" y="2290280"/>
            <a:ext cx="4867275" cy="360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d38a966789_1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425" y="2290275"/>
            <a:ext cx="5655454" cy="32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d38a966789_1_122"/>
          <p:cNvSpPr txBox="1"/>
          <p:nvPr/>
        </p:nvSpPr>
        <p:spPr>
          <a:xfrm flipH="1">
            <a:off x="8271188" y="1452875"/>
            <a:ext cx="1359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MeCab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gd35a0cbd4f_4_6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3" name="Google Shape;323;gd35a0cbd4f_4_6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d35a0cbd4f_4_60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Modeling</a:t>
            </a:r>
            <a:endParaRPr/>
          </a:p>
        </p:txBody>
      </p:sp>
      <p:grpSp>
        <p:nvGrpSpPr>
          <p:cNvPr id="325" name="Google Shape;325;gd35a0cbd4f_4_60"/>
          <p:cNvGrpSpPr/>
          <p:nvPr/>
        </p:nvGrpSpPr>
        <p:grpSpPr>
          <a:xfrm>
            <a:off x="437185" y="1452870"/>
            <a:ext cx="2450503" cy="3453117"/>
            <a:chOff x="989354" y="1453051"/>
            <a:chExt cx="3002700" cy="4407859"/>
          </a:xfrm>
        </p:grpSpPr>
        <p:sp>
          <p:nvSpPr>
            <p:cNvPr id="326" name="Google Shape;326;gd35a0cbd4f_4_60"/>
            <p:cNvSpPr/>
            <p:nvPr/>
          </p:nvSpPr>
          <p:spPr>
            <a:xfrm>
              <a:off x="989354" y="1453051"/>
              <a:ext cx="3002700" cy="300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d35a0cbd4f_4_60"/>
            <p:cNvSpPr txBox="1"/>
            <p:nvPr/>
          </p:nvSpPr>
          <p:spPr>
            <a:xfrm flipH="1">
              <a:off x="1444143" y="2600702"/>
              <a:ext cx="2093100" cy="7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</a:rPr>
                <a:t>CNN</a:t>
              </a:r>
              <a:endParaRPr b="1" sz="3000">
                <a:solidFill>
                  <a:schemeClr val="lt1"/>
                </a:solidFill>
              </a:endParaRPr>
            </a:p>
          </p:txBody>
        </p:sp>
        <p:cxnSp>
          <p:nvCxnSpPr>
            <p:cNvPr id="328" name="Google Shape;328;gd35a0cbd4f_4_60"/>
            <p:cNvCxnSpPr/>
            <p:nvPr/>
          </p:nvCxnSpPr>
          <p:spPr>
            <a:xfrm>
              <a:off x="2123641" y="5860910"/>
              <a:ext cx="734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일부 흐림" id="329" name="Google Shape;329;gd35a0cbd4f_4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89" y="2041415"/>
            <a:ext cx="1224824" cy="11757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일부 흐림" id="330" name="Google Shape;330;gd35a0cbd4f_4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5189" y="2092015"/>
            <a:ext cx="1224824" cy="117575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d35a0cbd4f_4_60"/>
          <p:cNvSpPr txBox="1"/>
          <p:nvPr/>
        </p:nvSpPr>
        <p:spPr>
          <a:xfrm flipH="1">
            <a:off x="808329" y="4166778"/>
            <a:ext cx="170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김용현</a:t>
            </a:r>
            <a:endParaRPr b="1" sz="1800">
              <a:solidFill>
                <a:schemeClr val="dk1"/>
              </a:solidFill>
            </a:endParaRPr>
          </a:p>
        </p:txBody>
      </p:sp>
      <p:grpSp>
        <p:nvGrpSpPr>
          <p:cNvPr id="332" name="Google Shape;332;gd35a0cbd4f_4_60"/>
          <p:cNvGrpSpPr/>
          <p:nvPr/>
        </p:nvGrpSpPr>
        <p:grpSpPr>
          <a:xfrm>
            <a:off x="3468360" y="1452870"/>
            <a:ext cx="2450503" cy="3453117"/>
            <a:chOff x="989354" y="1453051"/>
            <a:chExt cx="3002700" cy="4407859"/>
          </a:xfrm>
        </p:grpSpPr>
        <p:sp>
          <p:nvSpPr>
            <p:cNvPr id="333" name="Google Shape;333;gd35a0cbd4f_4_60"/>
            <p:cNvSpPr/>
            <p:nvPr/>
          </p:nvSpPr>
          <p:spPr>
            <a:xfrm>
              <a:off x="989354" y="1453051"/>
              <a:ext cx="3002700" cy="300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d35a0cbd4f_4_60"/>
            <p:cNvSpPr txBox="1"/>
            <p:nvPr/>
          </p:nvSpPr>
          <p:spPr>
            <a:xfrm flipH="1">
              <a:off x="1444143" y="2600702"/>
              <a:ext cx="2093100" cy="7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</a:rPr>
                <a:t>RNN</a:t>
              </a:r>
              <a:endParaRPr b="1" sz="3000">
                <a:solidFill>
                  <a:schemeClr val="lt1"/>
                </a:solidFill>
              </a:endParaRPr>
            </a:p>
          </p:txBody>
        </p:sp>
        <p:cxnSp>
          <p:nvCxnSpPr>
            <p:cNvPr id="335" name="Google Shape;335;gd35a0cbd4f_4_60"/>
            <p:cNvCxnSpPr/>
            <p:nvPr/>
          </p:nvCxnSpPr>
          <p:spPr>
            <a:xfrm>
              <a:off x="2123641" y="5860910"/>
              <a:ext cx="734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6" name="Google Shape;336;gd35a0cbd4f_4_60"/>
          <p:cNvSpPr txBox="1"/>
          <p:nvPr/>
        </p:nvSpPr>
        <p:spPr>
          <a:xfrm flipH="1">
            <a:off x="3839504" y="4166778"/>
            <a:ext cx="170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김혜빈</a:t>
            </a:r>
            <a:endParaRPr b="1" sz="1800">
              <a:solidFill>
                <a:schemeClr val="dk1"/>
              </a:solidFill>
            </a:endParaRPr>
          </a:p>
        </p:txBody>
      </p:sp>
      <p:grpSp>
        <p:nvGrpSpPr>
          <p:cNvPr id="337" name="Google Shape;337;gd35a0cbd4f_4_60"/>
          <p:cNvGrpSpPr/>
          <p:nvPr/>
        </p:nvGrpSpPr>
        <p:grpSpPr>
          <a:xfrm>
            <a:off x="6499535" y="1452870"/>
            <a:ext cx="2450503" cy="3453117"/>
            <a:chOff x="989354" y="1453051"/>
            <a:chExt cx="3002700" cy="4407859"/>
          </a:xfrm>
        </p:grpSpPr>
        <p:sp>
          <p:nvSpPr>
            <p:cNvPr id="338" name="Google Shape;338;gd35a0cbd4f_4_60"/>
            <p:cNvSpPr/>
            <p:nvPr/>
          </p:nvSpPr>
          <p:spPr>
            <a:xfrm>
              <a:off x="989354" y="1453051"/>
              <a:ext cx="3002700" cy="300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d35a0cbd4f_4_60"/>
            <p:cNvSpPr txBox="1"/>
            <p:nvPr/>
          </p:nvSpPr>
          <p:spPr>
            <a:xfrm flipH="1">
              <a:off x="1444143" y="2600702"/>
              <a:ext cx="2093100" cy="7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</a:rPr>
                <a:t>LSTM</a:t>
              </a:r>
              <a:endParaRPr b="1" sz="3000">
                <a:solidFill>
                  <a:schemeClr val="lt1"/>
                </a:solidFill>
              </a:endParaRPr>
            </a:p>
          </p:txBody>
        </p:sp>
        <p:cxnSp>
          <p:nvCxnSpPr>
            <p:cNvPr id="340" name="Google Shape;340;gd35a0cbd4f_4_60"/>
            <p:cNvCxnSpPr/>
            <p:nvPr/>
          </p:nvCxnSpPr>
          <p:spPr>
            <a:xfrm>
              <a:off x="2123641" y="5860910"/>
              <a:ext cx="734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1" name="Google Shape;341;gd35a0cbd4f_4_60"/>
          <p:cNvSpPr txBox="1"/>
          <p:nvPr/>
        </p:nvSpPr>
        <p:spPr>
          <a:xfrm flipH="1">
            <a:off x="6870679" y="4166778"/>
            <a:ext cx="170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최문선</a:t>
            </a:r>
            <a:endParaRPr b="1" sz="1800">
              <a:solidFill>
                <a:schemeClr val="dk1"/>
              </a:solidFill>
            </a:endParaRPr>
          </a:p>
        </p:txBody>
      </p:sp>
      <p:grpSp>
        <p:nvGrpSpPr>
          <p:cNvPr id="342" name="Google Shape;342;gd35a0cbd4f_4_60"/>
          <p:cNvGrpSpPr/>
          <p:nvPr/>
        </p:nvGrpSpPr>
        <p:grpSpPr>
          <a:xfrm>
            <a:off x="9530710" y="1452870"/>
            <a:ext cx="2450503" cy="3453117"/>
            <a:chOff x="989354" y="1453051"/>
            <a:chExt cx="3002700" cy="4407859"/>
          </a:xfrm>
        </p:grpSpPr>
        <p:sp>
          <p:nvSpPr>
            <p:cNvPr id="343" name="Google Shape;343;gd35a0cbd4f_4_60"/>
            <p:cNvSpPr/>
            <p:nvPr/>
          </p:nvSpPr>
          <p:spPr>
            <a:xfrm>
              <a:off x="989354" y="1453051"/>
              <a:ext cx="3002700" cy="300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d35a0cbd4f_4_60"/>
            <p:cNvSpPr txBox="1"/>
            <p:nvPr/>
          </p:nvSpPr>
          <p:spPr>
            <a:xfrm flipH="1">
              <a:off x="1444143" y="2600702"/>
              <a:ext cx="2093100" cy="7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</a:rPr>
                <a:t>BiLSTM</a:t>
              </a:r>
              <a:endParaRPr b="1" sz="3000">
                <a:solidFill>
                  <a:schemeClr val="lt1"/>
                </a:solidFill>
              </a:endParaRPr>
            </a:p>
          </p:txBody>
        </p:sp>
        <p:cxnSp>
          <p:nvCxnSpPr>
            <p:cNvPr id="345" name="Google Shape;345;gd35a0cbd4f_4_60"/>
            <p:cNvCxnSpPr/>
            <p:nvPr/>
          </p:nvCxnSpPr>
          <p:spPr>
            <a:xfrm>
              <a:off x="2123641" y="5860910"/>
              <a:ext cx="734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6" name="Google Shape;346;gd35a0cbd4f_4_60"/>
          <p:cNvSpPr txBox="1"/>
          <p:nvPr/>
        </p:nvSpPr>
        <p:spPr>
          <a:xfrm flipH="1">
            <a:off x="9901854" y="4166778"/>
            <a:ext cx="170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김희진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47" name="Google Shape;347;gd35a0cbd4f_4_60"/>
          <p:cNvSpPr txBox="1"/>
          <p:nvPr/>
        </p:nvSpPr>
        <p:spPr>
          <a:xfrm flipH="1">
            <a:off x="2456352" y="5429475"/>
            <a:ext cx="750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결과 공유 후 4가지 모델을 비교하여 최종 모델을 선택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gd38a966789_1_21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3" name="Google Shape;353;gd38a966789_1_21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d38a966789_1_21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Modeling 1 </a:t>
            </a:r>
            <a:r>
              <a:rPr b="1" lang="en-US" sz="3000">
                <a:solidFill>
                  <a:srgbClr val="002540"/>
                </a:solidFill>
              </a:rPr>
              <a:t>- 7 emotions</a:t>
            </a:r>
            <a:endParaRPr sz="800"/>
          </a:p>
        </p:txBody>
      </p:sp>
      <p:sp>
        <p:nvSpPr>
          <p:cNvPr id="355" name="Google Shape;355;gd38a966789_1_21"/>
          <p:cNvSpPr txBox="1"/>
          <p:nvPr/>
        </p:nvSpPr>
        <p:spPr>
          <a:xfrm flipH="1">
            <a:off x="5926200" y="975350"/>
            <a:ext cx="6265800" cy="5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레이블링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공포(0), 놀람(1), 분노(2), 슬픔(3), 중립(4), 혐오(5), 행복(6)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문제점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성능이 낮음(가장 높은 성능이 BiLSTM의 54%)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원인 파악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레이블링 개수, 파라미터 개수에 비해 데이터의 수가 적음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해결 방안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감정을 일부 통합해 레이블링 개수를 줄이는 것과 데이터 추가 수집 중 전자를 선택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⇒ 공포에 놀람을, 분노에 혐오를 편입시켜 5가지 감정으로 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     데이터 통합 및 범주 간 비율에 맞게 데이터 추가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356" name="Google Shape;356;gd38a966789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937" y="1051858"/>
            <a:ext cx="2559600" cy="24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d38a966789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850" y="3571600"/>
            <a:ext cx="3937775" cy="27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gd38a966789_1_0"/>
          <p:cNvCxnSpPr/>
          <p:nvPr/>
        </p:nvCxnSpPr>
        <p:spPr>
          <a:xfrm>
            <a:off x="0" y="97535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3" name="Google Shape;363;gd38a966789_1_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d38a966789_1_0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Modeling 2 </a:t>
            </a:r>
            <a:r>
              <a:rPr b="1" lang="en-US" sz="3000">
                <a:solidFill>
                  <a:srgbClr val="002540"/>
                </a:solidFill>
              </a:rPr>
              <a:t>- 5 emotions</a:t>
            </a:r>
            <a:endParaRPr sz="800"/>
          </a:p>
        </p:txBody>
      </p:sp>
      <p:pic>
        <p:nvPicPr>
          <p:cNvPr id="365" name="Google Shape;365;gd38a96678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00" y="1596875"/>
            <a:ext cx="4233000" cy="403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d38a96678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6225" y="1129700"/>
            <a:ext cx="4528525" cy="51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d38a966789_1_0"/>
          <p:cNvSpPr txBox="1"/>
          <p:nvPr/>
        </p:nvSpPr>
        <p:spPr>
          <a:xfrm>
            <a:off x="6542450" y="1202300"/>
            <a:ext cx="4785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공포 + 놀람</a:t>
            </a:r>
            <a:r>
              <a:rPr b="1" lang="en-US" sz="1800">
                <a:solidFill>
                  <a:schemeClr val="dk1"/>
                </a:solidFill>
              </a:rPr>
              <a:t> ⇒ 공포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분노 + 혐오 </a:t>
            </a:r>
            <a:r>
              <a:rPr b="1" lang="en-US" sz="1800">
                <a:solidFill>
                  <a:schemeClr val="dk1"/>
                </a:solidFill>
              </a:rPr>
              <a:t>⇒ 분노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⇒공포(0), 분노(1), 슬픔(2), 중립(3), 행복(4)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8" name="Google Shape;368;gd38a966789_1_0"/>
          <p:cNvSpPr txBox="1"/>
          <p:nvPr/>
        </p:nvSpPr>
        <p:spPr>
          <a:xfrm>
            <a:off x="7007588" y="2682500"/>
            <a:ext cx="3854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성능개선을 확인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ex. 54% → 63%</a:t>
            </a:r>
            <a:endParaRPr b="1" sz="1800"/>
          </a:p>
        </p:txBody>
      </p:sp>
      <p:sp>
        <p:nvSpPr>
          <p:cNvPr id="369" name="Google Shape;369;gd38a966789_1_0"/>
          <p:cNvSpPr txBox="1"/>
          <p:nvPr/>
        </p:nvSpPr>
        <p:spPr>
          <a:xfrm>
            <a:off x="7007588" y="4047875"/>
            <a:ext cx="38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기대에 못 미치는 정확도로 판단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0" name="Google Shape;370;gd38a966789_1_0"/>
          <p:cNvSpPr txBox="1"/>
          <p:nvPr/>
        </p:nvSpPr>
        <p:spPr>
          <a:xfrm>
            <a:off x="6733989" y="5298400"/>
            <a:ext cx="423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3가지 감정(긍정, 부정, 중립)으로 통합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7861" l="0" r="0" t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table of Contents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grpSp>
        <p:nvGrpSpPr>
          <p:cNvPr id="104" name="Google Shape;104;p3"/>
          <p:cNvGrpSpPr/>
          <p:nvPr/>
        </p:nvGrpSpPr>
        <p:grpSpPr>
          <a:xfrm>
            <a:off x="1198917" y="2012011"/>
            <a:ext cx="3684289" cy="523200"/>
            <a:chOff x="1191929" y="2313165"/>
            <a:chExt cx="3684289" cy="523200"/>
          </a:xfrm>
        </p:grpSpPr>
        <p:sp>
          <p:nvSpPr>
            <p:cNvPr id="105" name="Google Shape;105;p3"/>
            <p:cNvSpPr txBox="1"/>
            <p:nvPr/>
          </p:nvSpPr>
          <p:spPr>
            <a:xfrm>
              <a:off x="1191929" y="2313165"/>
              <a:ext cx="784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#1, </a:t>
              </a:r>
              <a:endParaRPr b="1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1976118" y="2313165"/>
              <a:ext cx="2900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</a:rPr>
                <a:t>프로젝트 배경</a:t>
              </a:r>
              <a:endParaRPr/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1198917" y="3004756"/>
            <a:ext cx="3684289" cy="523200"/>
            <a:chOff x="1191929" y="2315290"/>
            <a:chExt cx="3684289" cy="523200"/>
          </a:xfrm>
        </p:grpSpPr>
        <p:sp>
          <p:nvSpPr>
            <p:cNvPr id="108" name="Google Shape;108;p3"/>
            <p:cNvSpPr txBox="1"/>
            <p:nvPr/>
          </p:nvSpPr>
          <p:spPr>
            <a:xfrm>
              <a:off x="1191929" y="2315290"/>
              <a:ext cx="784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#2, </a:t>
              </a:r>
              <a:endParaRPr b="1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 txBox="1"/>
            <p:nvPr/>
          </p:nvSpPr>
          <p:spPr>
            <a:xfrm>
              <a:off x="1976118" y="2315290"/>
              <a:ext cx="2900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</a:rPr>
                <a:t>팀 구성 및 역할</a:t>
              </a:r>
              <a:endParaRPr/>
            </a:p>
          </p:txBody>
        </p:sp>
      </p:grpSp>
      <p:grpSp>
        <p:nvGrpSpPr>
          <p:cNvPr id="110" name="Google Shape;110;p3"/>
          <p:cNvGrpSpPr/>
          <p:nvPr/>
        </p:nvGrpSpPr>
        <p:grpSpPr>
          <a:xfrm>
            <a:off x="1198892" y="3997501"/>
            <a:ext cx="3684289" cy="523200"/>
            <a:chOff x="1191904" y="2317415"/>
            <a:chExt cx="3684289" cy="523200"/>
          </a:xfrm>
        </p:grpSpPr>
        <p:sp>
          <p:nvSpPr>
            <p:cNvPr id="111" name="Google Shape;111;p3"/>
            <p:cNvSpPr txBox="1"/>
            <p:nvPr/>
          </p:nvSpPr>
          <p:spPr>
            <a:xfrm>
              <a:off x="1191904" y="2317415"/>
              <a:ext cx="784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#3, </a:t>
              </a:r>
              <a:endParaRPr b="1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1976093" y="2317415"/>
              <a:ext cx="2900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</a:rPr>
                <a:t>수행절차 및 방법</a:t>
              </a:r>
              <a:endParaRPr/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1212817" y="4990246"/>
            <a:ext cx="3684289" cy="523200"/>
            <a:chOff x="1205829" y="2319540"/>
            <a:chExt cx="3684289" cy="523200"/>
          </a:xfrm>
        </p:grpSpPr>
        <p:sp>
          <p:nvSpPr>
            <p:cNvPr id="114" name="Google Shape;114;p3"/>
            <p:cNvSpPr txBox="1"/>
            <p:nvPr/>
          </p:nvSpPr>
          <p:spPr>
            <a:xfrm>
              <a:off x="1205829" y="2319540"/>
              <a:ext cx="784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#4, </a:t>
              </a:r>
              <a:endParaRPr b="1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1990018" y="2319540"/>
              <a:ext cx="2900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</a:rPr>
                <a:t>수행결과 및 시연</a:t>
              </a:r>
              <a:endParaRPr/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1212817" y="5982996"/>
            <a:ext cx="3684289" cy="523200"/>
            <a:chOff x="1103129" y="2613240"/>
            <a:chExt cx="3684289" cy="523200"/>
          </a:xfrm>
        </p:grpSpPr>
        <p:sp>
          <p:nvSpPr>
            <p:cNvPr id="117" name="Google Shape;117;p3"/>
            <p:cNvSpPr txBox="1"/>
            <p:nvPr/>
          </p:nvSpPr>
          <p:spPr>
            <a:xfrm>
              <a:off x="1103129" y="2613240"/>
              <a:ext cx="784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</a:t>
              </a:r>
              <a:r>
                <a:rPr b="1" lang="en-US" sz="2800">
                  <a:solidFill>
                    <a:schemeClr val="lt1"/>
                  </a:solidFill>
                </a:rPr>
                <a:t>5</a:t>
              </a:r>
              <a:r>
                <a:rPr b="1"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endParaRPr b="1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1887318" y="2613240"/>
              <a:ext cx="2900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</a:rPr>
                <a:t>느낀점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gd427807c77_3_8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6" name="Google Shape;376;gd427807c77_3_8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d427807c77_3_8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Modeling 3</a:t>
            </a:r>
            <a:r>
              <a:rPr b="1" lang="en-US" sz="3000">
                <a:solidFill>
                  <a:srgbClr val="002540"/>
                </a:solidFill>
              </a:rPr>
              <a:t> - 3 emotions</a:t>
            </a:r>
            <a:endParaRPr sz="800"/>
          </a:p>
        </p:txBody>
      </p:sp>
      <p:pic>
        <p:nvPicPr>
          <p:cNvPr id="378" name="Google Shape;378;gd427807c77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51" y="3619850"/>
            <a:ext cx="3889825" cy="26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d427807c77_3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956" y="1043100"/>
            <a:ext cx="2617606" cy="2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d427807c77_3_8"/>
          <p:cNvSpPr txBox="1"/>
          <p:nvPr/>
        </p:nvSpPr>
        <p:spPr>
          <a:xfrm flipH="1">
            <a:off x="5943300" y="1043100"/>
            <a:ext cx="6248700" cy="5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레이블링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긍정(0) :</a:t>
            </a:r>
            <a:r>
              <a:rPr lang="en-US" sz="1800">
                <a:solidFill>
                  <a:schemeClr val="dk1"/>
                </a:solidFill>
              </a:rPr>
              <a:t> 기존 행복 + 새로운 데이터(네이버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   영화 리뷰 중 긍정 데이터)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부정(1) : 기존 슬픔, 공포, 분노, 혐오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중립(2) : 연속적 대화 데이터셋의 중립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최종 </a:t>
            </a:r>
            <a:r>
              <a:rPr b="1" lang="en-US" sz="1800">
                <a:solidFill>
                  <a:schemeClr val="dk1"/>
                </a:solidFill>
              </a:rPr>
              <a:t>변화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감정 범주 개수 : 7 </a:t>
            </a:r>
            <a:r>
              <a:rPr lang="en-US" sz="1800">
                <a:solidFill>
                  <a:schemeClr val="dk1"/>
                </a:solidFill>
              </a:rPr>
              <a:t>→ 3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레이블링 당 데이터 개수 :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5400~6000개 → 19000~21000개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chemeClr val="dk1"/>
                </a:solidFill>
              </a:rPr>
              <a:t>성능 변화 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RNN : 22% → 38% → 69%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LSTM : 53% → 65% → 75%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BiLSTM : 54% → 63% → 77%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CNN : 43% → 53% → 68%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gd42c8ab29f_0_1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gd42c8ab29f_0_1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d42c8ab29f_0_1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Modeling 3</a:t>
            </a:r>
            <a:r>
              <a:rPr b="1" lang="en-US" sz="3000">
                <a:solidFill>
                  <a:srgbClr val="002540"/>
                </a:solidFill>
              </a:rPr>
              <a:t> - 레이블링 개수에 따른 성능 변화</a:t>
            </a:r>
            <a:endParaRPr sz="800"/>
          </a:p>
        </p:txBody>
      </p:sp>
      <p:sp>
        <p:nvSpPr>
          <p:cNvPr id="388" name="Google Shape;388;gd42c8ab29f_0_1"/>
          <p:cNvSpPr txBox="1"/>
          <p:nvPr/>
        </p:nvSpPr>
        <p:spPr>
          <a:xfrm>
            <a:off x="7729450" y="2158675"/>
            <a:ext cx="41427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성능 변화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RNN : 22% → 38% → 69%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LSTM : 53% → 65% → 75%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BiLSTM : 54% → 63% → 77%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CNN : 43% → 53% → 68%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89" name="Google Shape;389;gd42c8ab29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50" y="1296375"/>
            <a:ext cx="6657650" cy="48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d42c8ab29f_4_17"/>
          <p:cNvPicPr preferRelativeResize="0"/>
          <p:nvPr/>
        </p:nvPicPr>
        <p:blipFill rotWithShape="1">
          <a:blip r:embed="rId3">
            <a:alphaModFix/>
          </a:blip>
          <a:srcRect b="60339" l="0" r="17266" t="0"/>
          <a:stretch/>
        </p:blipFill>
        <p:spPr>
          <a:xfrm>
            <a:off x="381002" y="1026650"/>
            <a:ext cx="5209125" cy="16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d42c8ab29f_4_17"/>
          <p:cNvPicPr preferRelativeResize="0"/>
          <p:nvPr/>
        </p:nvPicPr>
        <p:blipFill rotWithShape="1">
          <a:blip r:embed="rId4">
            <a:alphaModFix/>
          </a:blip>
          <a:srcRect b="76762" l="0" r="32000" t="0"/>
          <a:stretch/>
        </p:blipFill>
        <p:spPr>
          <a:xfrm>
            <a:off x="381016" y="2816587"/>
            <a:ext cx="5209097" cy="8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d42c8ab29f_4_17"/>
          <p:cNvSpPr txBox="1"/>
          <p:nvPr/>
        </p:nvSpPr>
        <p:spPr>
          <a:xfrm>
            <a:off x="6718726" y="3015950"/>
            <a:ext cx="38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←</a:t>
            </a:r>
            <a:r>
              <a:rPr b="1" lang="en-US" sz="1800"/>
              <a:t> </a:t>
            </a:r>
            <a:r>
              <a:rPr b="1" lang="en-US" sz="1800"/>
              <a:t>사전학습된 Word2Vec</a:t>
            </a:r>
            <a:endParaRPr sz="1800"/>
          </a:p>
        </p:txBody>
      </p:sp>
      <p:sp>
        <p:nvSpPr>
          <p:cNvPr id="397" name="Google Shape;397;gd42c8ab29f_4_17"/>
          <p:cNvSpPr txBox="1"/>
          <p:nvPr/>
        </p:nvSpPr>
        <p:spPr>
          <a:xfrm>
            <a:off x="6209474" y="1626038"/>
            <a:ext cx="48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 </a:t>
            </a:r>
            <a:r>
              <a:rPr b="1" lang="en-US" sz="1800">
                <a:solidFill>
                  <a:schemeClr val="dk1"/>
                </a:solidFill>
              </a:rPr>
              <a:t>← </a:t>
            </a:r>
            <a:r>
              <a:rPr b="1" lang="en-US" sz="1800"/>
              <a:t>기존 데이터셋으로 생성한 Word2Vec</a:t>
            </a:r>
            <a:endParaRPr sz="1800"/>
          </a:p>
        </p:txBody>
      </p:sp>
      <p:cxnSp>
        <p:nvCxnSpPr>
          <p:cNvPr id="398" name="Google Shape;398;gd42c8ab29f_4_1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9" name="Google Shape;399;gd42c8ab29f_4_17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d42c8ab29f_4_17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Modeling </a:t>
            </a:r>
            <a:r>
              <a:rPr b="1" lang="en-US" sz="3000">
                <a:solidFill>
                  <a:srgbClr val="002540"/>
                </a:solidFill>
              </a:rPr>
              <a:t>- Embedding</a:t>
            </a:r>
            <a:endParaRPr sz="800"/>
          </a:p>
        </p:txBody>
      </p:sp>
      <p:graphicFrame>
        <p:nvGraphicFramePr>
          <p:cNvPr id="401" name="Google Shape;401;gd42c8ab29f_4_17"/>
          <p:cNvGraphicFramePr/>
          <p:nvPr/>
        </p:nvGraphicFramePr>
        <p:xfrm>
          <a:off x="6159950" y="3827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{A1F29952-989B-4BD8-9D15-FCE60730E7B6}</a:tableStyleId>
              </a:tblPr>
              <a:tblGrid>
                <a:gridCol w="3302975"/>
                <a:gridCol w="1661475"/>
              </a:tblGrid>
              <a:tr h="43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Word2Vec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acc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1C4587"/>
                    </a:solidFill>
                  </a:tcPr>
                </a:tc>
              </a:tr>
              <a:tr h="4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사전학습된 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74.81%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65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기존 데이터셋으로 생성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76.66%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0000"/>
                    </a:solidFill>
                  </a:tcPr>
                </a:tc>
              </a:tr>
              <a:tr h="43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Embedding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76.47%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02" name="Google Shape;402;gd42c8ab29f_4_17"/>
          <p:cNvPicPr preferRelativeResize="0"/>
          <p:nvPr/>
        </p:nvPicPr>
        <p:blipFill rotWithShape="1">
          <a:blip r:embed="rId3">
            <a:alphaModFix/>
          </a:blip>
          <a:srcRect b="0" l="7073" r="10200" t="46395"/>
          <a:stretch/>
        </p:blipFill>
        <p:spPr>
          <a:xfrm>
            <a:off x="381016" y="3888925"/>
            <a:ext cx="5209096" cy="22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d38a966789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00" y="1180300"/>
            <a:ext cx="7406675" cy="5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d38a966789_2_8"/>
          <p:cNvSpPr/>
          <p:nvPr/>
        </p:nvSpPr>
        <p:spPr>
          <a:xfrm>
            <a:off x="840442" y="3799938"/>
            <a:ext cx="2270100" cy="29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d38a966789_2_8"/>
          <p:cNvSpPr/>
          <p:nvPr/>
        </p:nvSpPr>
        <p:spPr>
          <a:xfrm>
            <a:off x="3770315" y="2945742"/>
            <a:ext cx="693300" cy="24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gd38a966789_2_8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1" name="Google Shape;411;gd38a966789_2_8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d38a966789_2_8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Modeling</a:t>
            </a:r>
            <a:r>
              <a:rPr b="1" lang="en-US" sz="3600">
                <a:solidFill>
                  <a:srgbClr val="002540"/>
                </a:solidFill>
              </a:rPr>
              <a:t> </a:t>
            </a:r>
            <a:r>
              <a:rPr b="1" lang="en-US" sz="3000">
                <a:solidFill>
                  <a:srgbClr val="002540"/>
                </a:solidFill>
              </a:rPr>
              <a:t>- Word2Vec</a:t>
            </a:r>
            <a:endParaRPr sz="800"/>
          </a:p>
        </p:txBody>
      </p:sp>
      <p:graphicFrame>
        <p:nvGraphicFramePr>
          <p:cNvPr id="413" name="Google Shape;413;gd38a966789_2_8"/>
          <p:cNvGraphicFramePr/>
          <p:nvPr/>
        </p:nvGraphicFramePr>
        <p:xfrm>
          <a:off x="8386975" y="144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{A1F29952-989B-4BD8-9D15-FCE60730E7B6}</a:tableStyleId>
              </a:tblPr>
              <a:tblGrid>
                <a:gridCol w="1429600"/>
                <a:gridCol w="1436150"/>
              </a:tblGrid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변경사항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acc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sg = 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75.06</a:t>
                      </a:r>
                      <a:r>
                        <a:rPr lang="en-US" sz="1800"/>
                        <a:t>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sg = 1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76.66</a:t>
                      </a:r>
                      <a:r>
                        <a:rPr lang="en-US" sz="1800"/>
                        <a:t>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4" name="Google Shape;414;gd38a966789_2_8"/>
          <p:cNvGraphicFramePr/>
          <p:nvPr/>
        </p:nvGraphicFramePr>
        <p:xfrm>
          <a:off x="8386975" y="392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{A1F29952-989B-4BD8-9D15-FCE60730E7B6}</a:tableStyleId>
              </a:tblPr>
              <a:tblGrid>
                <a:gridCol w="1429600"/>
                <a:gridCol w="1436150"/>
              </a:tblGrid>
              <a:tr h="52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변경사항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acc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</a:tr>
              <a:tr h="48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dim = 100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75.89%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2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dim = 200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76.66%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52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dim = 300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76.22%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d38a966789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250" y="3175375"/>
            <a:ext cx="5161901" cy="32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d38a966789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313" y="1129700"/>
            <a:ext cx="9641751" cy="204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gd38a966789_2_21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gd38a966789_2_21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d38a966789_2_21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Modeling</a:t>
            </a:r>
            <a:r>
              <a:rPr b="1" lang="en-US" sz="3600">
                <a:solidFill>
                  <a:srgbClr val="002540"/>
                </a:solidFill>
              </a:rPr>
              <a:t> </a:t>
            </a:r>
            <a:r>
              <a:rPr b="1" lang="en-US" sz="3000">
                <a:solidFill>
                  <a:srgbClr val="002540"/>
                </a:solidFill>
              </a:rPr>
              <a:t>- Padding</a:t>
            </a:r>
            <a:endParaRPr sz="800"/>
          </a:p>
        </p:txBody>
      </p:sp>
      <p:graphicFrame>
        <p:nvGraphicFramePr>
          <p:cNvPr id="424" name="Google Shape;424;gd38a966789_2_21"/>
          <p:cNvGraphicFramePr/>
          <p:nvPr/>
        </p:nvGraphicFramePr>
        <p:xfrm>
          <a:off x="6184100" y="332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{A1F29952-989B-4BD8-9D15-FCE60730E7B6}</a:tableStyleId>
              </a:tblPr>
              <a:tblGrid>
                <a:gridCol w="1618725"/>
                <a:gridCol w="1626150"/>
                <a:gridCol w="1626150"/>
              </a:tblGrid>
              <a:tr h="42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Max_len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문장 포함 비율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정확도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</a:tr>
              <a:tr h="42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96.295%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76.36%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2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98.016%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76.66%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42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98.786%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76.30%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2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99.302%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76.14%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" name="Google Shape;429;gd38a966789_2_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gd38a966789_2_27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d38a966789_2_27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Modeling</a:t>
            </a:r>
            <a:r>
              <a:rPr b="1" lang="en-US" sz="3600">
                <a:solidFill>
                  <a:srgbClr val="002540"/>
                </a:solidFill>
              </a:rPr>
              <a:t> </a:t>
            </a:r>
            <a:r>
              <a:rPr b="1" lang="en-US" sz="3000">
                <a:solidFill>
                  <a:srgbClr val="002540"/>
                </a:solidFill>
              </a:rPr>
              <a:t>- Vocab Size</a:t>
            </a:r>
            <a:endParaRPr sz="800"/>
          </a:p>
        </p:txBody>
      </p:sp>
      <p:sp>
        <p:nvSpPr>
          <p:cNvPr id="432" name="Google Shape;432;gd38a966789_2_27"/>
          <p:cNvSpPr txBox="1"/>
          <p:nvPr/>
        </p:nvSpPr>
        <p:spPr>
          <a:xfrm>
            <a:off x="8366575" y="1593150"/>
            <a:ext cx="3849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Vocab Size로 Tokenizer Token의 갯수를 조절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희귀단어를 제외했을 때 단어의 수가 급격히 줄어드는 문제가 발생 </a:t>
            </a:r>
            <a:endParaRPr b="1" sz="1800"/>
          </a:p>
        </p:txBody>
      </p:sp>
      <p:graphicFrame>
        <p:nvGraphicFramePr>
          <p:cNvPr id="433" name="Google Shape;433;gd38a966789_2_27"/>
          <p:cNvGraphicFramePr/>
          <p:nvPr/>
        </p:nvGraphicFramePr>
        <p:xfrm>
          <a:off x="8478375" y="393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{A1F29952-989B-4BD8-9D15-FCE60730E7B6}</a:tableStyleId>
              </a:tblPr>
              <a:tblGrid>
                <a:gridCol w="2339025"/>
                <a:gridCol w="1148400"/>
              </a:tblGrid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변경사항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acc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희귀단어 제거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76.22%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희귀단어 미제거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76.47%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434" name="Google Shape;434;gd38a966789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150"/>
            <a:ext cx="8310475" cy="43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gd38a966789_1_229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" name="Google Shape;440;gd38a966789_1_229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d38a966789_1_229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Modeling</a:t>
            </a:r>
            <a:endParaRPr/>
          </a:p>
        </p:txBody>
      </p:sp>
      <p:graphicFrame>
        <p:nvGraphicFramePr>
          <p:cNvPr id="442" name="Google Shape;442;gd38a966789_1_229"/>
          <p:cNvGraphicFramePr/>
          <p:nvPr/>
        </p:nvGraphicFramePr>
        <p:xfrm>
          <a:off x="40300" y="10363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{A1F29952-989B-4BD8-9D15-FCE60730E7B6}</a:tableStyleId>
              </a:tblPr>
              <a:tblGrid>
                <a:gridCol w="3833625"/>
                <a:gridCol w="1108050"/>
                <a:gridCol w="1273625"/>
                <a:gridCol w="1337300"/>
              </a:tblGrid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Model_</a:t>
                      </a:r>
                      <a:r>
                        <a:rPr b="1" lang="en-US" sz="1200">
                          <a:solidFill>
                            <a:srgbClr val="333333"/>
                          </a:solidFill>
                        </a:rPr>
                        <a:t>BILSTM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Loss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Accuracy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optimizer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orginal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1.82882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0.7024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BatchNormalization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1.69626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0.70520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Dropout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1.38528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0.69887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L2 Regularization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1.88121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0.68428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L2 Regularization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Dropout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1.30096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0.70190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L2 Regularization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BatchNormalization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1.73741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0.70493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Dropout &amp; BatchNormalization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1.09511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0.71071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Dropout 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&amp; </a:t>
                      </a: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BatchNormalization 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&amp; </a:t>
                      </a: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Regularization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0.95914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0.71346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Dropout X Batch Normalization 레이어 2개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0.92653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0.71649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Dropout X Batch Normalization 레이어 3개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0.92653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0.71649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adam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Bidirectional(LSTM(64)</a:t>
                      </a: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레이어2개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1.04811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0.70493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Bidirectional(LSTM(64) </a:t>
                      </a: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레이어 3개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0.70140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0.75310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adam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Bidirectional(LSTM(64) </a:t>
                      </a: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레이어 2개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0.62261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0.74511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Bidirectional(LSTM(128,64, 64)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0.66272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0.75172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Bidirectional(LSTM(64) 레이어 4개</a:t>
                      </a:r>
                      <a:endParaRPr b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0.74291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0.62532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rmsprop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3" name="Google Shape;443;gd38a966789_1_229"/>
          <p:cNvSpPr txBox="1"/>
          <p:nvPr/>
        </p:nvSpPr>
        <p:spPr>
          <a:xfrm>
            <a:off x="7592900" y="1036375"/>
            <a:ext cx="4558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Hyper Parameter 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Kernel Regularizer</a:t>
            </a:r>
            <a:endParaRPr b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ο</a:t>
            </a:r>
            <a:r>
              <a:rPr b="1" lang="en-US" sz="1700"/>
              <a:t>   Dropout : Loss를 효과적으로 경감</a:t>
            </a:r>
            <a:endParaRPr b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ο   </a:t>
            </a:r>
            <a:r>
              <a:rPr lang="en-US" sz="1700"/>
              <a:t>L2와 Batch Normalization : 효과 미미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EarlyStopping, ModelCheckpoint </a:t>
            </a:r>
            <a:endParaRPr b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긴 학습 시간과 모델 과적합을 방지하기 위해 사용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Optimization Method</a:t>
            </a:r>
            <a:endParaRPr b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ο   </a:t>
            </a:r>
            <a:r>
              <a:rPr b="1" lang="en-US" sz="1700">
                <a:solidFill>
                  <a:schemeClr val="dk1"/>
                </a:solidFill>
              </a:rPr>
              <a:t>Adam : 조금 더 나음</a:t>
            </a:r>
            <a:endParaRPr b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ο   </a:t>
            </a:r>
            <a:r>
              <a:rPr lang="en-US" sz="1700"/>
              <a:t>RMSProp : 조금 떨어지지만 큰 차이 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                      없음</a:t>
            </a:r>
            <a:endParaRPr b="1"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16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16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450" name="Google Shape;450;p16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16"/>
            <p:cNvGrpSpPr/>
            <p:nvPr/>
          </p:nvGrpSpPr>
          <p:grpSpPr>
            <a:xfrm>
              <a:off x="657911" y="3708260"/>
              <a:ext cx="5010473" cy="1673414"/>
              <a:chOff x="2700072" y="2021840"/>
              <a:chExt cx="6822627" cy="2278644"/>
            </a:xfrm>
          </p:grpSpPr>
          <p:sp>
            <p:nvSpPr>
              <p:cNvPr id="452" name="Google Shape;452;p16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4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6"/>
              <p:cNvSpPr txBox="1"/>
              <p:nvPr/>
            </p:nvSpPr>
            <p:spPr>
              <a:xfrm>
                <a:off x="2967399" y="3168884"/>
                <a:ext cx="6555300" cy="113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800">
                    <a:solidFill>
                      <a:schemeClr val="lt1"/>
                    </a:solidFill>
                  </a:rPr>
                  <a:t>수행결과 및 시연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gd427807c77_3_18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gd427807c77_3_18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d427807c77_3_18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수행결과 </a:t>
            </a:r>
            <a:r>
              <a:rPr b="1" lang="en-US" sz="3000">
                <a:solidFill>
                  <a:srgbClr val="002540"/>
                </a:solidFill>
              </a:rPr>
              <a:t>- Final Model</a:t>
            </a:r>
            <a:endParaRPr sz="800"/>
          </a:p>
        </p:txBody>
      </p:sp>
      <p:pic>
        <p:nvPicPr>
          <p:cNvPr id="461" name="Google Shape;461;gd427807c77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00" y="1612913"/>
            <a:ext cx="4181475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d427807c77_3_18"/>
          <p:cNvSpPr/>
          <p:nvPr/>
        </p:nvSpPr>
        <p:spPr>
          <a:xfrm>
            <a:off x="270500" y="2162763"/>
            <a:ext cx="1617000" cy="21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gd427807c77_3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625" y="2609850"/>
            <a:ext cx="743902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d427807c77_3_18"/>
          <p:cNvSpPr/>
          <p:nvPr/>
        </p:nvSpPr>
        <p:spPr>
          <a:xfrm>
            <a:off x="4603625" y="2609850"/>
            <a:ext cx="7385100" cy="43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gd38a966789_4_25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gd38a966789_4_25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d38a966789_4_25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수행결과</a:t>
            </a:r>
            <a:r>
              <a:rPr b="1" lang="en-US" sz="3000">
                <a:solidFill>
                  <a:srgbClr val="002540"/>
                </a:solidFill>
              </a:rPr>
              <a:t>- Final Model</a:t>
            </a:r>
            <a:endParaRPr sz="800"/>
          </a:p>
        </p:txBody>
      </p:sp>
      <p:pic>
        <p:nvPicPr>
          <p:cNvPr id="472" name="Google Shape;472;gd38a966789_4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050" y="1129700"/>
            <a:ext cx="8003775" cy="1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d38a966789_4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575" y="2775225"/>
            <a:ext cx="8003776" cy="35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 b="9517" l="0" r="0" t="1548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5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25" name="Google Shape;125;p5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" name="Google Shape;126;p5"/>
            <p:cNvGrpSpPr/>
            <p:nvPr/>
          </p:nvGrpSpPr>
          <p:grpSpPr>
            <a:xfrm>
              <a:off x="657911" y="3708260"/>
              <a:ext cx="4940538" cy="1673388"/>
              <a:chOff x="2700072" y="2021840"/>
              <a:chExt cx="6727398" cy="2278609"/>
            </a:xfrm>
          </p:grpSpPr>
          <p:sp>
            <p:nvSpPr>
              <p:cNvPr id="127" name="Google Shape;127;p5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1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5"/>
              <p:cNvSpPr txBox="1"/>
              <p:nvPr/>
            </p:nvSpPr>
            <p:spPr>
              <a:xfrm>
                <a:off x="2872170" y="3168849"/>
                <a:ext cx="6555300" cy="113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800">
                    <a:solidFill>
                      <a:schemeClr val="lt1"/>
                    </a:solidFill>
                  </a:rPr>
                  <a:t>프로젝트 배경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" name="Google Shape;478;gd42c8ab29f_3_25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9" name="Google Shape;479;gd42c8ab29f_3_25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d42c8ab29f_3_25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수행 결과 - </a:t>
            </a:r>
            <a:r>
              <a:rPr b="1" lang="en-US" sz="3000">
                <a:solidFill>
                  <a:srgbClr val="002540"/>
                </a:solidFill>
              </a:rPr>
              <a:t>시연</a:t>
            </a:r>
            <a:endParaRPr sz="800"/>
          </a:p>
        </p:txBody>
      </p:sp>
      <p:pic>
        <p:nvPicPr>
          <p:cNvPr id="481" name="Google Shape;481;gd42c8ab29f_3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75" y="1222400"/>
            <a:ext cx="4909475" cy="48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d42c8ab29f_3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387" y="1222401"/>
            <a:ext cx="6677124" cy="248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gd42c8ab29f_3_25"/>
          <p:cNvGrpSpPr/>
          <p:nvPr/>
        </p:nvGrpSpPr>
        <p:grpSpPr>
          <a:xfrm rot="-5400000">
            <a:off x="7630834" y="1617626"/>
            <a:ext cx="2126229" cy="6664266"/>
            <a:chOff x="938835" y="662813"/>
            <a:chExt cx="4760925" cy="7707919"/>
          </a:xfrm>
        </p:grpSpPr>
        <p:sp>
          <p:nvSpPr>
            <p:cNvPr id="484" name="Google Shape;484;gd42c8ab29f_3_25"/>
            <p:cNvSpPr/>
            <p:nvPr/>
          </p:nvSpPr>
          <p:spPr>
            <a:xfrm rot="5400000">
              <a:off x="2246088" y="3062943"/>
              <a:ext cx="2146421" cy="4760924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00">
                  <a:solidFill>
                    <a:srgbClr val="000000"/>
                  </a:solidFill>
                </a:rPr>
                <a:t>대상의 이름을 입력하고,</a:t>
              </a:r>
              <a:endParaRPr sz="1000">
                <a:solidFill>
                  <a:srgbClr val="00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00">
                  <a:solidFill>
                    <a:srgbClr val="000000"/>
                  </a:solidFill>
                </a:rPr>
                <a:t>대상의 문장들만</a:t>
              </a:r>
              <a:endParaRPr sz="1000">
                <a:solidFill>
                  <a:srgbClr val="00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00">
                  <a:solidFill>
                    <a:srgbClr val="000000"/>
                  </a:solidFill>
                </a:rPr>
                <a:t>분석하는 코드 진행</a:t>
              </a:r>
              <a:endParaRPr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5" name="Google Shape;485;gd42c8ab29f_3_25"/>
            <p:cNvSpPr/>
            <p:nvPr/>
          </p:nvSpPr>
          <p:spPr>
            <a:xfrm rot="5400000">
              <a:off x="2247126" y="1210692"/>
              <a:ext cx="2144341" cy="4760924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00">
                  <a:solidFill>
                    <a:srgbClr val="000000"/>
                  </a:solidFill>
                </a:rPr>
                <a:t>txt파일을 전처리하여 </a:t>
              </a:r>
              <a:endParaRPr sz="1000">
                <a:solidFill>
                  <a:srgbClr val="00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00">
                  <a:solidFill>
                    <a:srgbClr val="000000"/>
                  </a:solidFill>
                </a:rPr>
                <a:t>발화자와 내용만 분리</a:t>
              </a:r>
              <a:endParaRPr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gd42c8ab29f_3_25"/>
            <p:cNvSpPr/>
            <p:nvPr/>
          </p:nvSpPr>
          <p:spPr>
            <a:xfrm rot="5400000">
              <a:off x="2246100" y="-644451"/>
              <a:ext cx="2146394" cy="4760924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00">
                  <a:solidFill>
                    <a:srgbClr val="000000"/>
                  </a:solidFill>
                </a:rPr>
                <a:t>‘PC 카톡 대화 내보내기’</a:t>
              </a:r>
              <a:endParaRPr sz="1000">
                <a:solidFill>
                  <a:srgbClr val="00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00">
                  <a:solidFill>
                    <a:srgbClr val="000000"/>
                  </a:solidFill>
                </a:rPr>
                <a:t>를 통해 </a:t>
              </a:r>
              <a:endParaRPr sz="1000">
                <a:solidFill>
                  <a:srgbClr val="00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00">
                  <a:solidFill>
                    <a:srgbClr val="000000"/>
                  </a:solidFill>
                </a:rPr>
                <a:t>대화를 txt 파일로 저장</a:t>
              </a:r>
              <a:endParaRPr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7" name="Google Shape;487;gd42c8ab29f_3_25"/>
            <p:cNvSpPr/>
            <p:nvPr/>
          </p:nvSpPr>
          <p:spPr>
            <a:xfrm rot="5400000">
              <a:off x="2246086" y="4917059"/>
              <a:ext cx="2146421" cy="4760924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결과 : </a:t>
              </a:r>
              <a:endParaRPr sz="1000">
                <a:solidFill>
                  <a:srgbClr val="00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문장 별 감정과 </a:t>
              </a:r>
              <a:endParaRPr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발화자의 종합 판단 출력 </a:t>
              </a:r>
              <a:endParaRPr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8" name="Google Shape;488;gd42c8ab29f_3_25"/>
          <p:cNvSpPr txBox="1"/>
          <p:nvPr/>
        </p:nvSpPr>
        <p:spPr>
          <a:xfrm>
            <a:off x="5411725" y="3956600"/>
            <a:ext cx="46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01.</a:t>
            </a:r>
            <a:endParaRPr sz="1100"/>
          </a:p>
        </p:txBody>
      </p:sp>
      <p:sp>
        <p:nvSpPr>
          <p:cNvPr id="489" name="Google Shape;489;gd42c8ab29f_3_25"/>
          <p:cNvSpPr txBox="1"/>
          <p:nvPr/>
        </p:nvSpPr>
        <p:spPr>
          <a:xfrm>
            <a:off x="6991700" y="3956600"/>
            <a:ext cx="46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02.</a:t>
            </a:r>
            <a:endParaRPr sz="1100"/>
          </a:p>
        </p:txBody>
      </p:sp>
      <p:sp>
        <p:nvSpPr>
          <p:cNvPr id="490" name="Google Shape;490;gd42c8ab29f_3_25"/>
          <p:cNvSpPr txBox="1"/>
          <p:nvPr/>
        </p:nvSpPr>
        <p:spPr>
          <a:xfrm>
            <a:off x="8627675" y="3956600"/>
            <a:ext cx="46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03.</a:t>
            </a:r>
            <a:endParaRPr sz="1100"/>
          </a:p>
        </p:txBody>
      </p:sp>
      <p:sp>
        <p:nvSpPr>
          <p:cNvPr id="491" name="Google Shape;491;gd42c8ab29f_3_25"/>
          <p:cNvSpPr txBox="1"/>
          <p:nvPr/>
        </p:nvSpPr>
        <p:spPr>
          <a:xfrm>
            <a:off x="10263650" y="3956600"/>
            <a:ext cx="46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04.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gd42c8ab29f_9_9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7" name="Google Shape;497;gd42c8ab29f_9_9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d42c8ab29f_9_9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수행 결과 - </a:t>
            </a:r>
            <a:r>
              <a:rPr b="1" lang="en-US" sz="3000">
                <a:solidFill>
                  <a:srgbClr val="002540"/>
                </a:solidFill>
              </a:rPr>
              <a:t>시연 </a:t>
            </a:r>
            <a:endParaRPr sz="800"/>
          </a:p>
        </p:txBody>
      </p:sp>
      <p:pic>
        <p:nvPicPr>
          <p:cNvPr id="499" name="Google Shape;499;gd42c8ab29f_9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25" y="1364725"/>
            <a:ext cx="2837450" cy="48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d42c8ab29f_9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150" y="1349430"/>
            <a:ext cx="2800136" cy="490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d42c8ab29f_9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050" y="1349425"/>
            <a:ext cx="2837450" cy="487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d42c8ab29f_9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5275" y="1349425"/>
            <a:ext cx="2901550" cy="33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gd42c8ab29f_9_5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gd42c8ab29f_9_52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d42c8ab29f_9_52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수행 결과 - </a:t>
            </a:r>
            <a:r>
              <a:rPr b="1" lang="en-US" sz="3000">
                <a:solidFill>
                  <a:srgbClr val="002540"/>
                </a:solidFill>
              </a:rPr>
              <a:t>시연 </a:t>
            </a:r>
            <a:endParaRPr sz="800"/>
          </a:p>
        </p:txBody>
      </p:sp>
      <p:grpSp>
        <p:nvGrpSpPr>
          <p:cNvPr id="510" name="Google Shape;510;gd42c8ab29f_9_52"/>
          <p:cNvGrpSpPr/>
          <p:nvPr/>
        </p:nvGrpSpPr>
        <p:grpSpPr>
          <a:xfrm>
            <a:off x="6258843" y="1129688"/>
            <a:ext cx="5834517" cy="768210"/>
            <a:chOff x="6380439" y="1799500"/>
            <a:chExt cx="5539800" cy="768210"/>
          </a:xfrm>
        </p:grpSpPr>
        <p:sp>
          <p:nvSpPr>
            <p:cNvPr id="511" name="Google Shape;511;gd42c8ab29f_9_52"/>
            <p:cNvSpPr txBox="1"/>
            <p:nvPr/>
          </p:nvSpPr>
          <p:spPr>
            <a:xfrm flipH="1">
              <a:off x="6380439" y="1799500"/>
              <a:ext cx="553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</a:rPr>
                <a:t>사용자 별 감정 판단_ 긍정</a:t>
              </a:r>
              <a:endParaRPr/>
            </a:p>
          </p:txBody>
        </p:sp>
        <p:cxnSp>
          <p:nvCxnSpPr>
            <p:cNvPr id="512" name="Google Shape;512;gd42c8ab29f_9_52"/>
            <p:cNvCxnSpPr/>
            <p:nvPr/>
          </p:nvCxnSpPr>
          <p:spPr>
            <a:xfrm>
              <a:off x="6469854" y="2567710"/>
              <a:ext cx="734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3" name="Google Shape;513;gd42c8ab29f_9_52"/>
          <p:cNvSpPr txBox="1"/>
          <p:nvPr/>
        </p:nvSpPr>
        <p:spPr>
          <a:xfrm>
            <a:off x="6258850" y="2206600"/>
            <a:ext cx="461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사용자 ‘용현’이 발화한 10개의 문장 중 10문장 모두 긍정으로 판단 </a:t>
            </a:r>
            <a:endParaRPr sz="1900"/>
          </a:p>
        </p:txBody>
      </p:sp>
      <p:pic>
        <p:nvPicPr>
          <p:cNvPr id="514" name="Google Shape;514;gd42c8ab29f_9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50" y="1129700"/>
            <a:ext cx="6096301" cy="51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9" name="Google Shape;519;gd42c8ab29f_9_64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0" name="Google Shape;520;gd42c8ab29f_9_64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d42c8ab29f_9_64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수행 결과 - </a:t>
            </a:r>
            <a:r>
              <a:rPr b="1" lang="en-US" sz="3000">
                <a:solidFill>
                  <a:srgbClr val="002540"/>
                </a:solidFill>
              </a:rPr>
              <a:t>시연 </a:t>
            </a:r>
            <a:endParaRPr sz="800"/>
          </a:p>
        </p:txBody>
      </p:sp>
      <p:grpSp>
        <p:nvGrpSpPr>
          <p:cNvPr id="522" name="Google Shape;522;gd42c8ab29f_9_64"/>
          <p:cNvGrpSpPr/>
          <p:nvPr/>
        </p:nvGrpSpPr>
        <p:grpSpPr>
          <a:xfrm>
            <a:off x="6258843" y="1129688"/>
            <a:ext cx="5834517" cy="768210"/>
            <a:chOff x="6380439" y="1799500"/>
            <a:chExt cx="5539800" cy="768210"/>
          </a:xfrm>
        </p:grpSpPr>
        <p:sp>
          <p:nvSpPr>
            <p:cNvPr id="523" name="Google Shape;523;gd42c8ab29f_9_64"/>
            <p:cNvSpPr txBox="1"/>
            <p:nvPr/>
          </p:nvSpPr>
          <p:spPr>
            <a:xfrm flipH="1">
              <a:off x="6380439" y="1799500"/>
              <a:ext cx="553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</a:rPr>
                <a:t>사용자 별 감정 판단_ 부정</a:t>
              </a:r>
              <a:endParaRPr/>
            </a:p>
          </p:txBody>
        </p:sp>
        <p:cxnSp>
          <p:nvCxnSpPr>
            <p:cNvPr id="524" name="Google Shape;524;gd42c8ab29f_9_64"/>
            <p:cNvCxnSpPr/>
            <p:nvPr/>
          </p:nvCxnSpPr>
          <p:spPr>
            <a:xfrm>
              <a:off x="6469854" y="2567710"/>
              <a:ext cx="734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25" name="Google Shape;525;gd42c8ab29f_9_64"/>
          <p:cNvSpPr txBox="1"/>
          <p:nvPr/>
        </p:nvSpPr>
        <p:spPr>
          <a:xfrm>
            <a:off x="6392875" y="2177150"/>
            <a:ext cx="461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사용자 ‘희진’이 발화한 10개의 문장 중 10문장 모두 부정으로 판단 </a:t>
            </a:r>
            <a:endParaRPr sz="1900"/>
          </a:p>
        </p:txBody>
      </p:sp>
      <p:pic>
        <p:nvPicPr>
          <p:cNvPr id="526" name="Google Shape;526;gd42c8ab29f_9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50" y="1129700"/>
            <a:ext cx="6096300" cy="52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" name="Google Shape;531;gd42c8ab29f_9_24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gd42c8ab29f_9_24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d42c8ab29f_9_24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수행 결과 - </a:t>
            </a:r>
            <a:r>
              <a:rPr b="1" lang="en-US" sz="3000">
                <a:solidFill>
                  <a:srgbClr val="002540"/>
                </a:solidFill>
              </a:rPr>
              <a:t>시연 </a:t>
            </a:r>
            <a:endParaRPr sz="800"/>
          </a:p>
        </p:txBody>
      </p:sp>
      <p:pic>
        <p:nvPicPr>
          <p:cNvPr id="534" name="Google Shape;534;gd42c8ab29f_9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75" y="1247450"/>
            <a:ext cx="5759524" cy="4426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gd42c8ab29f_9_24"/>
          <p:cNvGrpSpPr/>
          <p:nvPr/>
        </p:nvGrpSpPr>
        <p:grpSpPr>
          <a:xfrm>
            <a:off x="6258843" y="1129688"/>
            <a:ext cx="5834517" cy="768210"/>
            <a:chOff x="6380439" y="1799500"/>
            <a:chExt cx="5539800" cy="768210"/>
          </a:xfrm>
        </p:grpSpPr>
        <p:sp>
          <p:nvSpPr>
            <p:cNvPr id="536" name="Google Shape;536;gd42c8ab29f_9_24"/>
            <p:cNvSpPr txBox="1"/>
            <p:nvPr/>
          </p:nvSpPr>
          <p:spPr>
            <a:xfrm flipH="1">
              <a:off x="6380439" y="1799500"/>
              <a:ext cx="553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</a:rPr>
                <a:t>사용자 별 감정 판단_ 중립</a:t>
              </a:r>
              <a:endParaRPr/>
            </a:p>
          </p:txBody>
        </p:sp>
        <p:cxnSp>
          <p:nvCxnSpPr>
            <p:cNvPr id="537" name="Google Shape;537;gd42c8ab29f_9_24"/>
            <p:cNvCxnSpPr/>
            <p:nvPr/>
          </p:nvCxnSpPr>
          <p:spPr>
            <a:xfrm>
              <a:off x="6469854" y="2567710"/>
              <a:ext cx="734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38" name="Google Shape;538;gd42c8ab29f_9_24"/>
          <p:cNvSpPr txBox="1"/>
          <p:nvPr/>
        </p:nvSpPr>
        <p:spPr>
          <a:xfrm>
            <a:off x="6392875" y="2177150"/>
            <a:ext cx="461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사용자 ‘혜빈’이 발화한 10개의 문장 중 10문장 모두 중립으로 판단 </a:t>
            </a:r>
            <a:endParaRPr sz="1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3" name="Google Shape;543;gd42c8ab29f_9_39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4" name="Google Shape;544;gd42c8ab29f_9_39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d42c8ab29f_9_39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수행 결과 - </a:t>
            </a:r>
            <a:r>
              <a:rPr b="1" lang="en-US" sz="3000">
                <a:solidFill>
                  <a:srgbClr val="002540"/>
                </a:solidFill>
              </a:rPr>
              <a:t>시연 </a:t>
            </a:r>
            <a:endParaRPr sz="800"/>
          </a:p>
        </p:txBody>
      </p:sp>
      <p:grpSp>
        <p:nvGrpSpPr>
          <p:cNvPr id="546" name="Google Shape;546;gd42c8ab29f_9_39"/>
          <p:cNvGrpSpPr/>
          <p:nvPr/>
        </p:nvGrpSpPr>
        <p:grpSpPr>
          <a:xfrm>
            <a:off x="6258843" y="1129688"/>
            <a:ext cx="5834517" cy="768210"/>
            <a:chOff x="6380439" y="1799500"/>
            <a:chExt cx="5539800" cy="768210"/>
          </a:xfrm>
        </p:grpSpPr>
        <p:sp>
          <p:nvSpPr>
            <p:cNvPr id="547" name="Google Shape;547;gd42c8ab29f_9_39"/>
            <p:cNvSpPr txBox="1"/>
            <p:nvPr/>
          </p:nvSpPr>
          <p:spPr>
            <a:xfrm flipH="1">
              <a:off x="6380439" y="1799500"/>
              <a:ext cx="553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</a:rPr>
                <a:t>사용자 별 감정 판단_ 혼합</a:t>
              </a:r>
              <a:endParaRPr/>
            </a:p>
          </p:txBody>
        </p:sp>
        <p:cxnSp>
          <p:nvCxnSpPr>
            <p:cNvPr id="548" name="Google Shape;548;gd42c8ab29f_9_39"/>
            <p:cNvCxnSpPr/>
            <p:nvPr/>
          </p:nvCxnSpPr>
          <p:spPr>
            <a:xfrm>
              <a:off x="6469854" y="2567710"/>
              <a:ext cx="734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49" name="Google Shape;549;gd42c8ab29f_9_39"/>
          <p:cNvSpPr txBox="1"/>
          <p:nvPr/>
        </p:nvSpPr>
        <p:spPr>
          <a:xfrm>
            <a:off x="6392875" y="2177150"/>
            <a:ext cx="4611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사용자 ‘문선’이 발화한 10개의 문장 중 10% 부정, 30% 중립, 60% 긍정으로 최종 긍정으로 판단 </a:t>
            </a:r>
            <a:endParaRPr sz="1900"/>
          </a:p>
        </p:txBody>
      </p:sp>
      <p:pic>
        <p:nvPicPr>
          <p:cNvPr id="550" name="Google Shape;550;gd42c8ab29f_9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50" y="1129700"/>
            <a:ext cx="6096300" cy="51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9"/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19"/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557" name="Google Shape;557;p19"/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3, 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9"/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제목을 입력하세요</a:t>
              </a:r>
              <a:endParaRPr/>
            </a:p>
          </p:txBody>
        </p:sp>
      </p:grpSp>
      <p:pic>
        <p:nvPicPr>
          <p:cNvPr id="559" name="Google Shape;559;p19"/>
          <p:cNvPicPr preferRelativeResize="0"/>
          <p:nvPr/>
        </p:nvPicPr>
        <p:blipFill rotWithShape="1">
          <a:blip r:embed="rId3">
            <a:alphaModFix/>
          </a:blip>
          <a:srcRect b="25674" l="0" r="0" t="40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19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561" name="Google Shape;561;p19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2" name="Google Shape;562;p19"/>
            <p:cNvGrpSpPr/>
            <p:nvPr/>
          </p:nvGrpSpPr>
          <p:grpSpPr>
            <a:xfrm>
              <a:off x="657911" y="3708260"/>
              <a:ext cx="5010473" cy="1673414"/>
              <a:chOff x="2700072" y="2021840"/>
              <a:chExt cx="6822627" cy="2278644"/>
            </a:xfrm>
          </p:grpSpPr>
          <p:sp>
            <p:nvSpPr>
              <p:cNvPr id="563" name="Google Shape;563;p19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5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9"/>
              <p:cNvSpPr txBox="1"/>
              <p:nvPr/>
            </p:nvSpPr>
            <p:spPr>
              <a:xfrm>
                <a:off x="2967399" y="3168884"/>
                <a:ext cx="6555300" cy="113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800">
                    <a:solidFill>
                      <a:schemeClr val="lt1"/>
                    </a:solidFill>
                  </a:rPr>
                  <a:t>느낀 점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gd42c8ab29f_9_1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0" name="Google Shape;570;gd42c8ab29f_9_1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5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d42c8ab29f_9_1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한계점</a:t>
            </a:r>
            <a:endParaRPr/>
          </a:p>
        </p:txBody>
      </p:sp>
      <p:sp>
        <p:nvSpPr>
          <p:cNvPr id="572" name="Google Shape;572;gd42c8ab29f_9_1"/>
          <p:cNvSpPr txBox="1"/>
          <p:nvPr/>
        </p:nvSpPr>
        <p:spPr>
          <a:xfrm>
            <a:off x="577200" y="1690125"/>
            <a:ext cx="110376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이용 </a:t>
            </a:r>
            <a:r>
              <a:rPr b="1" lang="en-US" sz="2000"/>
              <a:t>데이터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과거 자료(2016 ~ 2017년)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정치색이 짙은 자료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데이터 수집 과정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문장 별 감정 레이블링이 된 데이터의 부족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세분화 감정 별 데이터의 부족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데이터 양과 시간 부족 문제로 크롤링을 하지 못한 점(직접 레이블링 가능)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사용하지 못한 모델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배우지 않은 내용 +  자료 부족 등의 이유로 더 깊게 시도해보지 못 한 KoBERT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모델링 결과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긍정, 부정, 중립 중 부정으로 판단이 쏠리는 경향이 있음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73" name="Google Shape;573;gd42c8ab29f_9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8599" y="3053050"/>
            <a:ext cx="2746025" cy="27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gd38a966789_6_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9" name="Google Shape;579;gd38a966789_6_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1600">
                <a:solidFill>
                  <a:srgbClr val="002540"/>
                </a:solidFill>
              </a:rPr>
              <a:t>5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d38a966789_6_0"/>
          <p:cNvSpPr txBox="1"/>
          <p:nvPr/>
        </p:nvSpPr>
        <p:spPr>
          <a:xfrm flipH="1">
            <a:off x="1005856" y="174500"/>
            <a:ext cx="104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느낀 점</a:t>
            </a:r>
            <a:endParaRPr/>
          </a:p>
        </p:txBody>
      </p:sp>
      <p:sp>
        <p:nvSpPr>
          <p:cNvPr id="581" name="Google Shape;581;gd38a966789_6_0"/>
          <p:cNvSpPr txBox="1"/>
          <p:nvPr/>
        </p:nvSpPr>
        <p:spPr>
          <a:xfrm flipH="1">
            <a:off x="720192" y="1311253"/>
            <a:ext cx="170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김용현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582" name="Google Shape;582;gd38a966789_6_0"/>
          <p:cNvSpPr txBox="1"/>
          <p:nvPr/>
        </p:nvSpPr>
        <p:spPr>
          <a:xfrm flipH="1">
            <a:off x="3564317" y="1369053"/>
            <a:ext cx="170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김혜빈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583" name="Google Shape;583;gd38a966789_6_0"/>
          <p:cNvSpPr txBox="1"/>
          <p:nvPr/>
        </p:nvSpPr>
        <p:spPr>
          <a:xfrm flipH="1">
            <a:off x="6610192" y="1311253"/>
            <a:ext cx="170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최문선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584" name="Google Shape;584;gd38a966789_6_0"/>
          <p:cNvSpPr txBox="1"/>
          <p:nvPr/>
        </p:nvSpPr>
        <p:spPr>
          <a:xfrm flipH="1">
            <a:off x="9734667" y="1311253"/>
            <a:ext cx="170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김희진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585" name="Google Shape;585;gd38a966789_6_0"/>
          <p:cNvSpPr/>
          <p:nvPr/>
        </p:nvSpPr>
        <p:spPr>
          <a:xfrm>
            <a:off x="318188" y="2130725"/>
            <a:ext cx="2512200" cy="40245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언어 전공이기 때문에 자연어 처리에 대한 관심이 있었고 이번 프로젝트를 통해서 모델 성능을 높이기 쉽지 않은 주제였지만 </a:t>
            </a:r>
            <a:r>
              <a:rPr b="1" lang="en-US" sz="1500">
                <a:solidFill>
                  <a:schemeClr val="lt1"/>
                </a:solidFill>
              </a:rPr>
              <a:t>조장님, 팀원들과 함께 여러가지 시도를 통해 자연어 처리에 대한 경험을 할 수 있어서 즐거웠던 시간이었습니다.</a:t>
            </a:r>
            <a:endParaRPr b="1" sz="1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추후 ML에 대한 지식과 언어에 대한 지식을 쌓아 3개의 감정이 아닌 7개의 감정 분류로도 성능을 올리는 목표를 만들어준 프로젝트였습니다. 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d38a966789_6_0"/>
          <p:cNvSpPr/>
          <p:nvPr/>
        </p:nvSpPr>
        <p:spPr>
          <a:xfrm>
            <a:off x="3239413" y="2132050"/>
            <a:ext cx="2570100" cy="40218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chemeClr val="lt1"/>
                </a:solidFill>
              </a:rPr>
              <a:t>어떤 파라미터를 넣을까, 패키지는 어떤 것이 나을까 생각하며 하나씩 적용해보는 재미가 있었습니다. </a:t>
            </a:r>
            <a:endParaRPr sz="145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chemeClr val="lt1"/>
                </a:solidFill>
              </a:rPr>
              <a:t>아무래도 한글에 대한 경험이 많기 때문일까, 자연어 처리는 결과를 확인하는 것이 익숙하기도 했고, 한편으로는 성능이 생각만큼 나와주지 않아 마음이 다급해지기도 했습니다. 하지만, 새로운 것들을 시도해본다는 의미가 중심을 잡아줬습니다. </a:t>
            </a:r>
            <a:endParaRPr sz="145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chemeClr val="lt1"/>
                </a:solidFill>
              </a:rPr>
              <a:t>팀원들과 테스트 데이터를 만들었던 작업이 특히 기억에 남을 것 같습니다.</a:t>
            </a:r>
            <a:endParaRPr b="1" sz="1450">
              <a:solidFill>
                <a:schemeClr val="lt1"/>
              </a:solidFill>
            </a:endParaRPr>
          </a:p>
        </p:txBody>
      </p:sp>
      <p:sp>
        <p:nvSpPr>
          <p:cNvPr id="587" name="Google Shape;587;gd38a966789_6_0"/>
          <p:cNvSpPr/>
          <p:nvPr/>
        </p:nvSpPr>
        <p:spPr>
          <a:xfrm>
            <a:off x="6271563" y="2132050"/>
            <a:ext cx="2570100" cy="40218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모델을 변경하고 파라미터를 바꿔가는 것 만을 생각하고 있었는데, </a:t>
            </a:r>
            <a:r>
              <a:rPr b="1" lang="en-US" sz="1300">
                <a:solidFill>
                  <a:schemeClr val="lt1"/>
                </a:solidFill>
              </a:rPr>
              <a:t>그것보다는 전처리를 얼마나 효과적으로 하느냐, 얼마나 데이터를 활용할 수 있게끔 만드느냐가 인공지능 모델링의 매우 큰 부분을 차지한다는 것</a:t>
            </a:r>
            <a:r>
              <a:rPr lang="en-US" sz="1300">
                <a:solidFill>
                  <a:schemeClr val="lt1"/>
                </a:solidFill>
              </a:rPr>
              <a:t>을 확실히 알 수 있게 된 프로젝트 였다고 생각합니다.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그러한 부분 외에도 모델링을 하는 과정에서 이것저것 시도 해보며 직접 몸으로 체험했던 부분들이 기억에 오래 남을 것 같습니다. 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좋은 분들과 함께 자연어 처리에 대해 진행하게 되어, 모델링에 조금 더 흥미를 느끼게 된 좋은 시간이었습니다.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88" name="Google Shape;588;gd38a966789_6_0"/>
          <p:cNvSpPr/>
          <p:nvPr/>
        </p:nvSpPr>
        <p:spPr>
          <a:xfrm>
            <a:off x="9303713" y="2130700"/>
            <a:ext cx="2570100" cy="40245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인터넷에 이미 다양한 비교 분석 결과들이  나와있지만 우리 프로젝트에 적합한 결과를 도출하기 위해 직접 코드를 작성하여 비교했던 과정</a:t>
            </a:r>
            <a:r>
              <a:rPr lang="en-US">
                <a:solidFill>
                  <a:schemeClr val="lt1"/>
                </a:solidFill>
              </a:rPr>
              <a:t>이 기억에 남습니다. 이번 프로젝트에서 경험한 다양한 시행착오들로 많은 것을 배웠던 것 같습니다. 또, 개별 프로젝트가 아닌 팀 프로젝트로 모델링을 진행하면서 내가 생각하지 못했던 부분들에 대해 고려할 수 있었던 것이 좋았습니다. 자연어처리에 대해 더 공부한 후 이번 프로젝트 한계점을 개선해보고 싶습니다.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2"/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2"/>
          <p:cNvSpPr txBox="1"/>
          <p:nvPr/>
        </p:nvSpPr>
        <p:spPr>
          <a:xfrm>
            <a:off x="3831238" y="2680575"/>
            <a:ext cx="456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경청해주셔서 감사합니다.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gd38a966789_3_101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gd38a966789_3_101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d38a966789_3_101"/>
          <p:cNvSpPr txBox="1"/>
          <p:nvPr/>
        </p:nvSpPr>
        <p:spPr>
          <a:xfrm flipH="1">
            <a:off x="1006001" y="174500"/>
            <a:ext cx="947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프로젝트 배경_</a:t>
            </a:r>
            <a:r>
              <a:rPr b="1" lang="en-US" sz="3100">
                <a:solidFill>
                  <a:srgbClr val="002540"/>
                </a:solidFill>
              </a:rPr>
              <a:t>정신 건강의 중요성</a:t>
            </a:r>
            <a:endParaRPr sz="900">
              <a:solidFill>
                <a:srgbClr val="CC0000"/>
              </a:solidFill>
            </a:endParaRPr>
          </a:p>
        </p:txBody>
      </p:sp>
      <p:sp>
        <p:nvSpPr>
          <p:cNvPr id="136" name="Google Shape;136;gd38a966789_3_101"/>
          <p:cNvSpPr txBox="1"/>
          <p:nvPr/>
        </p:nvSpPr>
        <p:spPr>
          <a:xfrm>
            <a:off x="7207325" y="1129700"/>
            <a:ext cx="484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41414"/>
                </a:solidFill>
                <a:highlight>
                  <a:srgbClr val="FFFFFF"/>
                </a:highlight>
              </a:rPr>
              <a:t>정신건강 없는 건강은 없다</a:t>
            </a:r>
            <a:endParaRPr b="1" sz="1800">
              <a:solidFill>
                <a:srgbClr val="14141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41414"/>
                </a:solidFill>
                <a:highlight>
                  <a:srgbClr val="FFFFFF"/>
                </a:highlight>
              </a:rPr>
              <a:t>(No Health Without Mental Health)’</a:t>
            </a:r>
            <a:endParaRPr b="1" sz="1800">
              <a:solidFill>
                <a:srgbClr val="141414"/>
              </a:solidFill>
              <a:highlight>
                <a:srgbClr val="FFFFFF"/>
              </a:highlight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41414"/>
                </a:solidFill>
                <a:highlight>
                  <a:srgbClr val="FFFFFF"/>
                </a:highlight>
              </a:rPr>
              <a:t>- 영국 보건의료제도NHS 표어</a:t>
            </a:r>
            <a:endParaRPr sz="1500">
              <a:solidFill>
                <a:srgbClr val="14141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hlink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4141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gd38a966789_3_101"/>
          <p:cNvCxnSpPr/>
          <p:nvPr/>
        </p:nvCxnSpPr>
        <p:spPr>
          <a:xfrm flipH="1" rot="10800000">
            <a:off x="7310565" y="2086635"/>
            <a:ext cx="806700" cy="87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8" name="Google Shape;138;gd38a966789_3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325" y="2319125"/>
            <a:ext cx="4272374" cy="39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d38a966789_3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501" y="2404838"/>
            <a:ext cx="2897100" cy="28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d38a966789_3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4525" y="1755888"/>
            <a:ext cx="3326600" cy="35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d38a966789_3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51" y="1452875"/>
            <a:ext cx="3413375" cy="41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d38a966789_3_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6212" y="2336963"/>
            <a:ext cx="4983688" cy="240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8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8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 txBox="1"/>
          <p:nvPr/>
        </p:nvSpPr>
        <p:spPr>
          <a:xfrm flipH="1">
            <a:off x="1005866" y="174500"/>
            <a:ext cx="992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rgbClr val="002540"/>
                </a:solidFill>
              </a:rPr>
              <a:t>프로젝트 배경_</a:t>
            </a:r>
            <a:r>
              <a:rPr b="1" lang="en-US" sz="3100">
                <a:solidFill>
                  <a:srgbClr val="002540"/>
                </a:solidFill>
              </a:rPr>
              <a:t>감정분석의 필요성</a:t>
            </a:r>
            <a:endParaRPr b="1" sz="2800">
              <a:solidFill>
                <a:srgbClr val="002540"/>
              </a:solidFill>
            </a:endParaRPr>
          </a:p>
        </p:txBody>
      </p:sp>
      <p:grpSp>
        <p:nvGrpSpPr>
          <p:cNvPr id="150" name="Google Shape;150;p8"/>
          <p:cNvGrpSpPr/>
          <p:nvPr/>
        </p:nvGrpSpPr>
        <p:grpSpPr>
          <a:xfrm>
            <a:off x="360625" y="1545475"/>
            <a:ext cx="5539840" cy="3890176"/>
            <a:chOff x="6380440" y="2269025"/>
            <a:chExt cx="5539840" cy="3890176"/>
          </a:xfrm>
        </p:grpSpPr>
        <p:sp>
          <p:nvSpPr>
            <p:cNvPr id="151" name="Google Shape;151;p8"/>
            <p:cNvSpPr txBox="1"/>
            <p:nvPr/>
          </p:nvSpPr>
          <p:spPr>
            <a:xfrm flipH="1">
              <a:off x="6380440" y="2269025"/>
              <a:ext cx="5469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2700">
                  <a:solidFill>
                    <a:srgbClr val="002540"/>
                  </a:solidFill>
                </a:rPr>
                <a:t>사용자만 선택하는 무드 다이어리</a:t>
              </a:r>
              <a:endParaRPr sz="800"/>
            </a:p>
          </p:txBody>
        </p:sp>
        <p:cxnSp>
          <p:nvCxnSpPr>
            <p:cNvPr id="152" name="Google Shape;152;p8"/>
            <p:cNvCxnSpPr/>
            <p:nvPr/>
          </p:nvCxnSpPr>
          <p:spPr>
            <a:xfrm>
              <a:off x="6454140" y="3007360"/>
              <a:ext cx="734061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3" name="Google Shape;153;p8"/>
            <p:cNvSpPr txBox="1"/>
            <p:nvPr/>
          </p:nvSpPr>
          <p:spPr>
            <a:xfrm>
              <a:off x="6380480" y="3311601"/>
              <a:ext cx="5539800" cy="28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감정분석의 필요성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dk1"/>
                  </a:solidFill>
                </a:rPr>
                <a:t>01. </a:t>
              </a:r>
              <a:r>
                <a:rPr lang="en-US" sz="1800">
                  <a:solidFill>
                    <a:schemeClr val="dk1"/>
                  </a:solidFill>
                </a:rPr>
                <a:t>‘나’에 대한 객관화와 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      ‘나’를 표현하는 또 다른 지표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45720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dk1"/>
                  </a:solidFill>
                </a:rPr>
                <a:t>02. </a:t>
              </a:r>
              <a:r>
                <a:rPr lang="en-US" sz="1800">
                  <a:solidFill>
                    <a:schemeClr val="dk1"/>
                  </a:solidFill>
                </a:rPr>
                <a:t>심리 변화의 계기 고찰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45720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dk1"/>
                  </a:solidFill>
                </a:rPr>
                <a:t>03.</a:t>
              </a:r>
              <a:r>
                <a:rPr lang="en-US" sz="1800">
                  <a:solidFill>
                    <a:schemeClr val="dk1"/>
                  </a:solidFill>
                </a:rPr>
                <a:t> 심리 개선 방향 제시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45720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0000"/>
                </a:solidFill>
              </a:endParaRPr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5839575" y="1031075"/>
            <a:ext cx="6276122" cy="5257329"/>
            <a:chOff x="5991800" y="1105025"/>
            <a:chExt cx="6276122" cy="5257329"/>
          </a:xfrm>
        </p:grpSpPr>
        <p:pic>
          <p:nvPicPr>
            <p:cNvPr id="155" name="Google Shape;15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1800" y="1105025"/>
              <a:ext cx="2775925" cy="486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92297" y="3169304"/>
              <a:ext cx="4575625" cy="319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gd35a0cbd4f_1_45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gd35a0cbd4f_1_45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d35a0cbd4f_1_45"/>
          <p:cNvSpPr txBox="1"/>
          <p:nvPr/>
        </p:nvSpPr>
        <p:spPr>
          <a:xfrm flipH="1">
            <a:off x="1005875" y="174500"/>
            <a:ext cx="992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rgbClr val="002540"/>
                </a:solidFill>
              </a:rPr>
              <a:t>프로젝트 배경_</a:t>
            </a:r>
            <a:r>
              <a:rPr b="1" lang="en-US" sz="3100">
                <a:solidFill>
                  <a:srgbClr val="002540"/>
                </a:solidFill>
              </a:rPr>
              <a:t>AI의 역할</a:t>
            </a:r>
            <a:endParaRPr b="1" sz="3600">
              <a:solidFill>
                <a:srgbClr val="002540"/>
              </a:solidFill>
            </a:endParaRPr>
          </a:p>
        </p:txBody>
      </p:sp>
      <p:grpSp>
        <p:nvGrpSpPr>
          <p:cNvPr id="164" name="Google Shape;164;gd35a0cbd4f_1_45"/>
          <p:cNvGrpSpPr/>
          <p:nvPr/>
        </p:nvGrpSpPr>
        <p:grpSpPr>
          <a:xfrm>
            <a:off x="304343" y="1771476"/>
            <a:ext cx="5834525" cy="3315037"/>
            <a:chOff x="6380439" y="1799500"/>
            <a:chExt cx="5539807" cy="3315037"/>
          </a:xfrm>
        </p:grpSpPr>
        <p:sp>
          <p:nvSpPr>
            <p:cNvPr id="165" name="Google Shape;165;gd35a0cbd4f_1_45"/>
            <p:cNvSpPr txBox="1"/>
            <p:nvPr/>
          </p:nvSpPr>
          <p:spPr>
            <a:xfrm flipH="1">
              <a:off x="6380439" y="1799500"/>
              <a:ext cx="553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</a:rPr>
                <a:t>AI도 함께 골라주는 무드 다이어리</a:t>
              </a:r>
              <a:endParaRPr/>
            </a:p>
          </p:txBody>
        </p:sp>
        <p:cxnSp>
          <p:nvCxnSpPr>
            <p:cNvPr id="166" name="Google Shape;166;gd35a0cbd4f_1_45"/>
            <p:cNvCxnSpPr/>
            <p:nvPr/>
          </p:nvCxnSpPr>
          <p:spPr>
            <a:xfrm>
              <a:off x="6469854" y="2567710"/>
              <a:ext cx="734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7" name="Google Shape;167;gd35a0cbd4f_1_45"/>
            <p:cNvSpPr txBox="1"/>
            <p:nvPr/>
          </p:nvSpPr>
          <p:spPr>
            <a:xfrm>
              <a:off x="6380446" y="2944337"/>
              <a:ext cx="5539800" cy="21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</a:rPr>
                <a:t>역할: 사용자 스스로도 몰랐던 감정 상태를 파악해준다. </a:t>
              </a:r>
              <a:endParaRPr sz="17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/>
                <a:t>프로세스 : 사람들과 나눈 대화 속 사용자의 말을 단어 단위로 분석해 감정을 판단 → 문장 별 판단과 종합 판단을 결과로 출력</a:t>
              </a:r>
              <a:r>
                <a:rPr lang="en-US" sz="1600"/>
                <a:t> </a:t>
              </a:r>
              <a:endParaRPr sz="1600"/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</a:rPr>
                <a:t>활용 분야 예상 : 의학, 엔터테인먼트 분야와의 융합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gd35a0cbd4f_1_45"/>
          <p:cNvGrpSpPr/>
          <p:nvPr/>
        </p:nvGrpSpPr>
        <p:grpSpPr>
          <a:xfrm>
            <a:off x="6545000" y="4745200"/>
            <a:ext cx="5585450" cy="1313092"/>
            <a:chOff x="6545000" y="4745200"/>
            <a:chExt cx="5585450" cy="1313092"/>
          </a:xfrm>
        </p:grpSpPr>
        <p:pic>
          <p:nvPicPr>
            <p:cNvPr id="169" name="Google Shape;169;gd35a0cbd4f_1_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72575" y="4745200"/>
              <a:ext cx="715175" cy="50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gd35a0cbd4f_1_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54350" y="5367775"/>
              <a:ext cx="715175" cy="690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gd35a0cbd4f_1_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920738" y="4835450"/>
              <a:ext cx="715175" cy="942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gd35a0cbd4f_1_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287150" y="4899213"/>
              <a:ext cx="843300" cy="815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gd35a0cbd4f_1_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45000" y="4835450"/>
              <a:ext cx="942700" cy="94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gd35a0cbd4f_1_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80838" y="5099050"/>
              <a:ext cx="498596" cy="41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gd35a0cbd4f_1_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254950" y="5099050"/>
              <a:ext cx="498600" cy="415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gd35a0cbd4f_1_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635925" y="5099050"/>
              <a:ext cx="498600" cy="415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gd35a0cbd4f_1_45"/>
          <p:cNvSpPr txBox="1"/>
          <p:nvPr/>
        </p:nvSpPr>
        <p:spPr>
          <a:xfrm>
            <a:off x="8870700" y="1750575"/>
            <a:ext cx="7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gd35a0cbd4f_1_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3890" y="1491675"/>
            <a:ext cx="4445825" cy="20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d35a0cbd4f_1_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9925" y="3503083"/>
            <a:ext cx="2042325" cy="6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d35a0cbd4f_1_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02888" y="3503063"/>
            <a:ext cx="2036399" cy="6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d35a0cbd4f_1_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91625" y="2770587"/>
            <a:ext cx="2391662" cy="7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9"/>
          <p:cNvPicPr preferRelativeResize="0"/>
          <p:nvPr/>
        </p:nvPicPr>
        <p:blipFill rotWithShape="1">
          <a:blip r:embed="rId3">
            <a:alphaModFix/>
          </a:blip>
          <a:srcRect b="7816" l="0" r="0" t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9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88" name="Google Shape;188;p9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9"/>
            <p:cNvGrpSpPr/>
            <p:nvPr/>
          </p:nvGrpSpPr>
          <p:grpSpPr>
            <a:xfrm>
              <a:off x="657911" y="3708260"/>
              <a:ext cx="5010473" cy="1673414"/>
              <a:chOff x="2700072" y="2021840"/>
              <a:chExt cx="6822627" cy="2278644"/>
            </a:xfrm>
          </p:grpSpPr>
          <p:sp>
            <p:nvSpPr>
              <p:cNvPr id="190" name="Google Shape;190;p9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2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9"/>
              <p:cNvSpPr txBox="1"/>
              <p:nvPr/>
            </p:nvSpPr>
            <p:spPr>
              <a:xfrm>
                <a:off x="2967399" y="3168884"/>
                <a:ext cx="6555300" cy="113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800">
                    <a:solidFill>
                      <a:schemeClr val="lt1"/>
                    </a:solidFill>
                  </a:rPr>
                  <a:t>팀 구성 및 역할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d35a0cbd4f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75" y="1867775"/>
            <a:ext cx="1818700" cy="181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gd35a0cbd4f_1_1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8" name="Google Shape;198;gd35a0cbd4f_1_17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d35a0cbd4f_1_17"/>
          <p:cNvSpPr txBox="1"/>
          <p:nvPr/>
        </p:nvSpPr>
        <p:spPr>
          <a:xfrm flipH="1">
            <a:off x="1005675" y="174500"/>
            <a:ext cx="1073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540"/>
                </a:solidFill>
              </a:rPr>
              <a:t>조원 소개</a:t>
            </a:r>
            <a:endParaRPr/>
          </a:p>
        </p:txBody>
      </p:sp>
      <p:grpSp>
        <p:nvGrpSpPr>
          <p:cNvPr id="200" name="Google Shape;200;gd35a0cbd4f_1_17"/>
          <p:cNvGrpSpPr/>
          <p:nvPr/>
        </p:nvGrpSpPr>
        <p:grpSpPr>
          <a:xfrm>
            <a:off x="6172196" y="3753025"/>
            <a:ext cx="2661900" cy="1589288"/>
            <a:chOff x="522496" y="3774288"/>
            <a:chExt cx="2661900" cy="1589288"/>
          </a:xfrm>
        </p:grpSpPr>
        <p:sp>
          <p:nvSpPr>
            <p:cNvPr id="201" name="Google Shape;201;gd35a0cbd4f_1_17"/>
            <p:cNvSpPr txBox="1"/>
            <p:nvPr/>
          </p:nvSpPr>
          <p:spPr>
            <a:xfrm flipH="1">
              <a:off x="855919" y="3774288"/>
              <a:ext cx="184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김희진</a:t>
              </a:r>
              <a:endParaRPr/>
            </a:p>
          </p:txBody>
        </p:sp>
        <p:cxnSp>
          <p:nvCxnSpPr>
            <p:cNvPr id="202" name="Google Shape;202;gd35a0cbd4f_1_17"/>
            <p:cNvCxnSpPr/>
            <p:nvPr/>
          </p:nvCxnSpPr>
          <p:spPr>
            <a:xfrm>
              <a:off x="1455295" y="4499198"/>
              <a:ext cx="6477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3" name="Google Shape;203;gd35a0cbd4f_1_17"/>
            <p:cNvSpPr txBox="1"/>
            <p:nvPr/>
          </p:nvSpPr>
          <p:spPr>
            <a:xfrm>
              <a:off x="522496" y="4717075"/>
              <a:ext cx="2661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</a:rPr>
                <a:t>팀원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</a:rPr>
                <a:t>공동 :데이터 수집, 전처리, WBS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</a:rPr>
                <a:t>개인: BiLSTM 모델링, 발표</a:t>
              </a:r>
              <a:endParaRPr/>
            </a:p>
          </p:txBody>
        </p:sp>
      </p:grpSp>
      <p:grpSp>
        <p:nvGrpSpPr>
          <p:cNvPr id="204" name="Google Shape;204;gd35a0cbd4f_1_17"/>
          <p:cNvGrpSpPr/>
          <p:nvPr/>
        </p:nvGrpSpPr>
        <p:grpSpPr>
          <a:xfrm>
            <a:off x="9081671" y="3760375"/>
            <a:ext cx="2661900" cy="1603200"/>
            <a:chOff x="522496" y="3760375"/>
            <a:chExt cx="2661900" cy="1603200"/>
          </a:xfrm>
        </p:grpSpPr>
        <p:sp>
          <p:nvSpPr>
            <p:cNvPr id="205" name="Google Shape;205;gd35a0cbd4f_1_17"/>
            <p:cNvSpPr txBox="1"/>
            <p:nvPr/>
          </p:nvSpPr>
          <p:spPr>
            <a:xfrm flipH="1">
              <a:off x="855894" y="3760375"/>
              <a:ext cx="184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최문선</a:t>
              </a:r>
              <a:endParaRPr/>
            </a:p>
          </p:txBody>
        </p:sp>
        <p:cxnSp>
          <p:nvCxnSpPr>
            <p:cNvPr id="206" name="Google Shape;206;gd35a0cbd4f_1_17"/>
            <p:cNvCxnSpPr/>
            <p:nvPr/>
          </p:nvCxnSpPr>
          <p:spPr>
            <a:xfrm>
              <a:off x="1455295" y="4499198"/>
              <a:ext cx="6477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7" name="Google Shape;207;gd35a0cbd4f_1_17"/>
            <p:cNvSpPr txBox="1"/>
            <p:nvPr/>
          </p:nvSpPr>
          <p:spPr>
            <a:xfrm>
              <a:off x="522496" y="4717075"/>
              <a:ext cx="2661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</a:rPr>
                <a:t>팀장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</a:rPr>
                <a:t>공동 :데이터 수집, 전처리, WBS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</a:rPr>
                <a:t>개인: LSTM 모델링, 발표자료 준비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pic>
        <p:nvPicPr>
          <p:cNvPr id="208" name="Google Shape;208;gd35a0cbd4f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000" y="1749225"/>
            <a:ext cx="1680708" cy="1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d35a0cbd4f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3374" y="1770474"/>
            <a:ext cx="1680700" cy="1809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gd35a0cbd4f_1_17"/>
          <p:cNvGrpSpPr/>
          <p:nvPr/>
        </p:nvGrpSpPr>
        <p:grpSpPr>
          <a:xfrm>
            <a:off x="3309246" y="3774288"/>
            <a:ext cx="2661900" cy="1589288"/>
            <a:chOff x="522496" y="3774288"/>
            <a:chExt cx="2661900" cy="1589288"/>
          </a:xfrm>
        </p:grpSpPr>
        <p:sp>
          <p:nvSpPr>
            <p:cNvPr id="211" name="Google Shape;211;gd35a0cbd4f_1_17"/>
            <p:cNvSpPr txBox="1"/>
            <p:nvPr/>
          </p:nvSpPr>
          <p:spPr>
            <a:xfrm flipH="1">
              <a:off x="855919" y="3774288"/>
              <a:ext cx="184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김혜빈</a:t>
              </a:r>
              <a:endParaRPr/>
            </a:p>
          </p:txBody>
        </p:sp>
        <p:cxnSp>
          <p:nvCxnSpPr>
            <p:cNvPr id="212" name="Google Shape;212;gd35a0cbd4f_1_17"/>
            <p:cNvCxnSpPr/>
            <p:nvPr/>
          </p:nvCxnSpPr>
          <p:spPr>
            <a:xfrm>
              <a:off x="1455295" y="4499198"/>
              <a:ext cx="6477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3" name="Google Shape;213;gd35a0cbd4f_1_17"/>
            <p:cNvSpPr txBox="1"/>
            <p:nvPr/>
          </p:nvSpPr>
          <p:spPr>
            <a:xfrm>
              <a:off x="522496" y="4717075"/>
              <a:ext cx="2661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</a:rPr>
                <a:t>팀원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</a:rPr>
                <a:t>공동 :데이터 수집, 전처리, WBS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</a:rPr>
                <a:t>개인: RNN 모델링, 발표자료 준비</a:t>
              </a:r>
              <a:endParaRPr/>
            </a:p>
          </p:txBody>
        </p:sp>
      </p:grpSp>
      <p:grpSp>
        <p:nvGrpSpPr>
          <p:cNvPr id="214" name="Google Shape;214;gd35a0cbd4f_1_17"/>
          <p:cNvGrpSpPr/>
          <p:nvPr/>
        </p:nvGrpSpPr>
        <p:grpSpPr>
          <a:xfrm>
            <a:off x="522496" y="3774288"/>
            <a:ext cx="2661900" cy="1589288"/>
            <a:chOff x="522496" y="3774288"/>
            <a:chExt cx="2661900" cy="1589288"/>
          </a:xfrm>
        </p:grpSpPr>
        <p:sp>
          <p:nvSpPr>
            <p:cNvPr id="215" name="Google Shape;215;gd35a0cbd4f_1_17"/>
            <p:cNvSpPr txBox="1"/>
            <p:nvPr/>
          </p:nvSpPr>
          <p:spPr>
            <a:xfrm flipH="1">
              <a:off x="855919" y="3774288"/>
              <a:ext cx="184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김용현</a:t>
              </a:r>
              <a:endParaRPr/>
            </a:p>
          </p:txBody>
        </p:sp>
        <p:cxnSp>
          <p:nvCxnSpPr>
            <p:cNvPr id="216" name="Google Shape;216;gd35a0cbd4f_1_17"/>
            <p:cNvCxnSpPr/>
            <p:nvPr/>
          </p:nvCxnSpPr>
          <p:spPr>
            <a:xfrm>
              <a:off x="1455295" y="4499198"/>
              <a:ext cx="6477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7" name="Google Shape;217;gd35a0cbd4f_1_17"/>
            <p:cNvSpPr txBox="1"/>
            <p:nvPr/>
          </p:nvSpPr>
          <p:spPr>
            <a:xfrm>
              <a:off x="522496" y="4717075"/>
              <a:ext cx="2661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</a:rPr>
                <a:t>팀원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</a:rPr>
                <a:t>공동 :데이터 수집, 전처리, WBS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</a:rPr>
                <a:t>개인: CNN 모델링, 코드 정리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pic>
        <p:nvPicPr>
          <p:cNvPr id="218" name="Google Shape;218;gd35a0cbd4f_1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0699" y="1831873"/>
            <a:ext cx="1818700" cy="183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3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13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225" name="Google Shape;225;p13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6" name="Google Shape;226;p13"/>
            <p:cNvGrpSpPr/>
            <p:nvPr/>
          </p:nvGrpSpPr>
          <p:grpSpPr>
            <a:xfrm>
              <a:off x="657911" y="3708260"/>
              <a:ext cx="5010473" cy="1673414"/>
              <a:chOff x="2700072" y="2021840"/>
              <a:chExt cx="6822627" cy="2278644"/>
            </a:xfrm>
          </p:grpSpPr>
          <p:sp>
            <p:nvSpPr>
              <p:cNvPr id="227" name="Google Shape;227;p13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3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3"/>
              <p:cNvSpPr txBox="1"/>
              <p:nvPr/>
            </p:nvSpPr>
            <p:spPr>
              <a:xfrm>
                <a:off x="2967399" y="3168884"/>
                <a:ext cx="6555300" cy="113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800">
                    <a:solidFill>
                      <a:schemeClr val="lt1"/>
                    </a:solidFill>
                  </a:rPr>
                  <a:t>수행절차 및 방법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클래식블루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2019-12-23T00:32:35Z</dcterms:created>
  <dc:creator>Saebyeol Yu</dc:creator>
</cp:coreProperties>
</file>